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307" r:id="rId6"/>
    <p:sldId id="308" r:id="rId7"/>
    <p:sldId id="309" r:id="rId8"/>
    <p:sldId id="310" r:id="rId9"/>
    <p:sldId id="311" r:id="rId10"/>
    <p:sldId id="312" r:id="rId11"/>
    <p:sldId id="257" r:id="rId12"/>
    <p:sldId id="258" r:id="rId13"/>
    <p:sldId id="259" r:id="rId14"/>
    <p:sldId id="313" r:id="rId15"/>
    <p:sldId id="261" r:id="rId16"/>
    <p:sldId id="314" r:id="rId17"/>
    <p:sldId id="315" r:id="rId18"/>
    <p:sldId id="316" r:id="rId19"/>
    <p:sldId id="335" r:id="rId20"/>
    <p:sldId id="320" r:id="rId21"/>
    <p:sldId id="321" r:id="rId22"/>
    <p:sldId id="322" r:id="rId23"/>
    <p:sldId id="323" r:id="rId24"/>
    <p:sldId id="324" r:id="rId25"/>
    <p:sldId id="301" r:id="rId26"/>
    <p:sldId id="326" r:id="rId27"/>
    <p:sldId id="327" r:id="rId28"/>
    <p:sldId id="328" r:id="rId29"/>
    <p:sldId id="329" r:id="rId30"/>
    <p:sldId id="330" r:id="rId31"/>
    <p:sldId id="304" r:id="rId32"/>
    <p:sldId id="303" r:id="rId33"/>
    <p:sldId id="265" r:id="rId34"/>
    <p:sldId id="266" r:id="rId35"/>
    <p:sldId id="268" r:id="rId36"/>
    <p:sldId id="267" r:id="rId37"/>
    <p:sldId id="288" r:id="rId38"/>
    <p:sldId id="275" r:id="rId39"/>
    <p:sldId id="273" r:id="rId40"/>
    <p:sldId id="270" r:id="rId41"/>
    <p:sldId id="277" r:id="rId42"/>
    <p:sldId id="276" r:id="rId43"/>
    <p:sldId id="279" r:id="rId44"/>
    <p:sldId id="325" r:id="rId45"/>
    <p:sldId id="331" r:id="rId46"/>
    <p:sldId id="334" r:id="rId47"/>
    <p:sldId id="284" r:id="rId48"/>
    <p:sldId id="332" r:id="rId49"/>
    <p:sldId id="263" r:id="rId50"/>
    <p:sldId id="262" r:id="rId51"/>
    <p:sldId id="296" r:id="rId52"/>
    <p:sldId id="272" r:id="rId53"/>
    <p:sldId id="290" r:id="rId54"/>
    <p:sldId id="269" r:id="rId55"/>
    <p:sldId id="297" r:id="rId56"/>
    <p:sldId id="274" r:id="rId57"/>
    <p:sldId id="298" r:id="rId58"/>
    <p:sldId id="280" r:id="rId59"/>
    <p:sldId id="299" r:id="rId60"/>
    <p:sldId id="278" r:id="rId61"/>
    <p:sldId id="289" r:id="rId62"/>
    <p:sldId id="281" r:id="rId63"/>
    <p:sldId id="300" r:id="rId64"/>
    <p:sldId id="282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DD286-9E2F-3C4E-C881-DE5DEB0516E6}" v="188" dt="2020-03-18T15:26:17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portal.ie/" TargetMode="External"/><Relationship Id="rId2" Type="http://schemas.openxmlformats.org/officeDocument/2006/relationships/hyperlink" Target="http://www.qualifax.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lifax.i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lcvp.slss.i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portal.ie/" TargetMode="External"/><Relationship Id="rId2" Type="http://schemas.openxmlformats.org/officeDocument/2006/relationships/hyperlink" Target="http://www.qualifax.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mailto:patricia.uifhlaithearta@gretb.ie" TargetMode="External"/><Relationship Id="rId4" Type="http://schemas.openxmlformats.org/officeDocument/2006/relationships/hyperlink" Target="http://www.cao.ie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D15F-2CFB-4E4E-B0ED-DADBFA367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942" y="614823"/>
            <a:ext cx="10663295" cy="2541431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err="1" smtClean="0"/>
              <a:t>Roghanna</a:t>
            </a:r>
            <a:r>
              <a:rPr lang="en-IE" dirty="0" smtClean="0"/>
              <a:t> </a:t>
            </a:r>
            <a:r>
              <a:rPr lang="en-IE" dirty="0" err="1" smtClean="0"/>
              <a:t>Ábhar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6000" i="1" dirty="0" smtClean="0">
                <a:solidFill>
                  <a:srgbClr val="0070C0"/>
                </a:solidFill>
              </a:rPr>
              <a:t>Subject Choice for Senior Cycle</a:t>
            </a:r>
            <a:endParaRPr lang="en-IE" dirty="0">
              <a:solidFill>
                <a:srgbClr val="0070C0"/>
              </a:solidFill>
            </a:endParaRPr>
          </a:p>
        </p:txBody>
      </p:sp>
      <p:pic>
        <p:nvPicPr>
          <p:cNvPr id="4" name="Picture 3" descr="A picture containing object, photo, screen, room&#10;&#10;Description automatically generated">
            <a:extLst>
              <a:ext uri="{FF2B5EF4-FFF2-40B4-BE49-F238E27FC236}">
                <a16:creationId xmlns:a16="http://schemas.microsoft.com/office/drawing/2014/main" id="{0157DAC1-8A53-4C00-BE30-81CCC89CA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269" y="71712"/>
            <a:ext cx="1659936" cy="1971121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3457D38-9AE2-41A2-B378-8131BA550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36" y="5633863"/>
            <a:ext cx="2875315" cy="1120700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83AD241-4656-4E5C-BF78-28345AB8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230" y="4329566"/>
            <a:ext cx="61924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2400" b="1" dirty="0" err="1" smtClean="0">
                <a:solidFill>
                  <a:srgbClr val="0070C0"/>
                </a:solidFill>
              </a:rPr>
              <a:t>Mí</a:t>
            </a:r>
            <a:r>
              <a:rPr lang="en-IE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IE" altLang="en-US" sz="2400" b="1" dirty="0" err="1" smtClean="0">
                <a:solidFill>
                  <a:srgbClr val="0070C0"/>
                </a:solidFill>
              </a:rPr>
              <a:t>Márta</a:t>
            </a:r>
            <a:r>
              <a:rPr lang="en-IE" altLang="en-US" sz="2400" b="1" dirty="0" smtClean="0">
                <a:solidFill>
                  <a:srgbClr val="0070C0"/>
                </a:solidFill>
              </a:rPr>
              <a:t> 2021</a:t>
            </a:r>
            <a:r>
              <a:rPr lang="en-IE" altLang="en-US" sz="2400" b="1" dirty="0">
                <a:solidFill>
                  <a:srgbClr val="0070C0"/>
                </a:solidFill>
              </a:rPr>
              <a:t/>
            </a:r>
            <a:br>
              <a:rPr lang="en-IE" altLang="en-US" sz="2400" b="1" dirty="0">
                <a:solidFill>
                  <a:srgbClr val="0070C0"/>
                </a:solidFill>
              </a:rPr>
            </a:br>
            <a:r>
              <a:rPr lang="en-IE" altLang="en-US" sz="2400" b="1" dirty="0" err="1">
                <a:solidFill>
                  <a:srgbClr val="0070C0"/>
                </a:solidFill>
              </a:rPr>
              <a:t>patricia.uifhlaithearta</a:t>
            </a:r>
            <a:r>
              <a:rPr lang="en-US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</a:rPr>
              <a:t>@gretb.ie      </a:t>
            </a:r>
            <a:r>
              <a:rPr lang="en-US" altLang="en-US" sz="2400" b="1" dirty="0" err="1">
                <a:solidFill>
                  <a:srgbClr val="0070C0"/>
                </a:solidFill>
              </a:rPr>
              <a:t>Comhairleoir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Gairmtreoir</a:t>
            </a:r>
            <a:r>
              <a:rPr lang="en-US" altLang="en-US" sz="2400" b="1" dirty="0">
                <a:solidFill>
                  <a:srgbClr val="0070C0"/>
                </a:solidFill>
              </a:rPr>
              <a:t>/Guidance Counsellor</a:t>
            </a:r>
          </a:p>
        </p:txBody>
      </p:sp>
      <p:pic>
        <p:nvPicPr>
          <p:cNvPr id="8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6769208-55A9-44C0-B119-58F7198DB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13251" r="12201" b="46851"/>
          <a:stretch>
            <a:fillRect/>
          </a:stretch>
        </p:blipFill>
        <p:spPr bwMode="auto">
          <a:xfrm>
            <a:off x="9885017" y="4243463"/>
            <a:ext cx="21351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4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8C54E903-955A-453D-A63D-2938932AE2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" b="8646"/>
          <a:stretch/>
        </p:blipFill>
        <p:spPr bwMode="auto">
          <a:xfrm>
            <a:off x="121336" y="1854065"/>
            <a:ext cx="7460673" cy="41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A7DBAC-4CAC-41DC-B33D-5D90F4EF09E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I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1EB5C-B738-4A07-98D4-7CE23DE2FF80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IE" dirty="0"/>
              <a:t> </a:t>
            </a:r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57B8B6-7BD0-4254-B172-265F7034CC2E}"/>
              </a:ext>
            </a:extLst>
          </p:cNvPr>
          <p:cNvSpPr txBox="1"/>
          <p:nvPr/>
        </p:nvSpPr>
        <p:spPr>
          <a:xfrm>
            <a:off x="5851698" y="581897"/>
            <a:ext cx="616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Higher level subjects are  worth more points – see table below</a:t>
            </a:r>
          </a:p>
          <a:p>
            <a:r>
              <a:rPr lang="en-GB" dirty="0"/>
              <a:t>30% at higher level is a pass and worth 37 points </a:t>
            </a:r>
          </a:p>
          <a:p>
            <a:r>
              <a:rPr lang="en-GB" dirty="0"/>
              <a:t>40% at ordinary level is a pass and worth 12 points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7941365" y="2246243"/>
            <a:ext cx="40750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spcBef>
                <a:spcPct val="0"/>
              </a:spcBef>
            </a:pPr>
            <a:r>
              <a:rPr lang="en-GB" altLang="en-US" b="1" dirty="0"/>
              <a:t>Revised LCVP Points</a:t>
            </a:r>
            <a:endParaRPr lang="en-IE" altLang="en-US" dirty="0"/>
          </a:p>
          <a:p>
            <a:pPr fontAlgn="t">
              <a:spcBef>
                <a:spcPct val="0"/>
              </a:spcBef>
            </a:pPr>
            <a:r>
              <a:rPr lang="en-GB" altLang="en-US" b="1" dirty="0"/>
              <a:t>Distinction</a:t>
            </a:r>
            <a:r>
              <a:rPr lang="en-IE" altLang="en-US" dirty="0"/>
              <a:t> </a:t>
            </a:r>
            <a:r>
              <a:rPr lang="en-GB" altLang="en-US" dirty="0"/>
              <a:t>66</a:t>
            </a:r>
            <a:endParaRPr lang="en-IE" altLang="en-US" dirty="0"/>
          </a:p>
          <a:p>
            <a:pPr fontAlgn="t">
              <a:spcBef>
                <a:spcPct val="0"/>
              </a:spcBef>
            </a:pPr>
            <a:r>
              <a:rPr lang="en-GB" altLang="en-US" b="1" dirty="0"/>
              <a:t>Merit</a:t>
            </a:r>
            <a:r>
              <a:rPr lang="en-IE" altLang="en-US" dirty="0"/>
              <a:t> </a:t>
            </a:r>
            <a:r>
              <a:rPr lang="en-GB" altLang="en-US" dirty="0"/>
              <a:t>46</a:t>
            </a:r>
            <a:endParaRPr lang="en-IE" altLang="en-US" dirty="0"/>
          </a:p>
          <a:p>
            <a:pPr fontAlgn="t">
              <a:spcBef>
                <a:spcPct val="0"/>
              </a:spcBef>
            </a:pPr>
            <a:r>
              <a:rPr lang="en-GB" altLang="en-US" b="1" dirty="0"/>
              <a:t>Pass</a:t>
            </a:r>
            <a:r>
              <a:rPr lang="en-IE" altLang="en-US" dirty="0"/>
              <a:t> </a:t>
            </a:r>
            <a:r>
              <a:rPr lang="en-GB" altLang="en-US" dirty="0"/>
              <a:t>28</a:t>
            </a:r>
          </a:p>
          <a:p>
            <a:pPr fontAlgn="t">
              <a:spcBef>
                <a:spcPct val="0"/>
              </a:spcBef>
            </a:pPr>
            <a:endParaRPr lang="en-GB" altLang="en-US" dirty="0"/>
          </a:p>
          <a:p>
            <a:pPr fontAlgn="t">
              <a:spcBef>
                <a:spcPct val="0"/>
              </a:spcBef>
            </a:pPr>
            <a:r>
              <a:rPr lang="en-GB" altLang="en-US" b="1" dirty="0"/>
              <a:t>Honours Maths</a:t>
            </a:r>
          </a:p>
          <a:p>
            <a:pPr fontAlgn="t">
              <a:spcBef>
                <a:spcPct val="0"/>
              </a:spcBef>
            </a:pPr>
            <a:r>
              <a:rPr lang="en-GB" altLang="en-US" dirty="0"/>
              <a:t>+25 Bonus Points for grade H6 and higher</a:t>
            </a:r>
            <a:endParaRPr lang="en-IE" altLang="en-US" dirty="0"/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27991" y="457200"/>
            <a:ext cx="4721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Scála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bPointí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/ Points Scale</a:t>
            </a:r>
            <a:endParaRPr lang="en-IE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Páirt</a:t>
            </a:r>
            <a:r>
              <a:rPr lang="en-US" dirty="0" smtClean="0"/>
              <a:t> 3 / </a:t>
            </a:r>
            <a:r>
              <a:rPr lang="en-US" dirty="0" smtClean="0">
                <a:solidFill>
                  <a:srgbClr val="0070C0"/>
                </a:solidFill>
              </a:rPr>
              <a:t>Part 3: 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 sz="3200" b="1" dirty="0"/>
              <a:t>Cen </a:t>
            </a:r>
            <a:r>
              <a:rPr lang="en-IE" altLang="en-US" sz="3200" b="1" dirty="0" err="1"/>
              <a:t>chaoi</a:t>
            </a:r>
            <a:r>
              <a:rPr lang="en-IE" altLang="en-US" sz="3200" b="1" dirty="0"/>
              <a:t> le </a:t>
            </a:r>
            <a:r>
              <a:rPr lang="en-IE" altLang="en-US" sz="3200" b="1" dirty="0" err="1"/>
              <a:t>haghaidh</a:t>
            </a:r>
            <a:r>
              <a:rPr lang="en-IE" altLang="en-US" sz="3200" b="1" dirty="0"/>
              <a:t> </a:t>
            </a:r>
            <a:r>
              <a:rPr lang="en-IE" altLang="en-US" sz="3200" b="1" dirty="0" err="1"/>
              <a:t>ábhar</a:t>
            </a:r>
            <a:r>
              <a:rPr lang="en-IE" altLang="en-US" sz="3200" b="1" dirty="0"/>
              <a:t> a </a:t>
            </a:r>
            <a:r>
              <a:rPr lang="en-IE" altLang="en-US" sz="3200" b="1" dirty="0" err="1"/>
              <a:t>roghnú</a:t>
            </a:r>
            <a:r>
              <a:rPr lang="en-IE" altLang="en-US" sz="3200" b="1" dirty="0"/>
              <a:t>  </a:t>
            </a:r>
            <a:r>
              <a:rPr lang="en-IE" altLang="en-US" sz="3200" b="1" dirty="0" smtClean="0"/>
              <a:t>?</a:t>
            </a:r>
          </a:p>
          <a:p>
            <a:r>
              <a:rPr lang="en-US" altLang="en-US" sz="3200" b="1" dirty="0" smtClean="0">
                <a:solidFill>
                  <a:srgbClr val="0070C0"/>
                </a:solidFill>
              </a:rPr>
              <a:t>How to choose subjects?</a:t>
            </a:r>
            <a:endParaRPr lang="en-IE" altLang="en-US" sz="3200" b="1" dirty="0" smtClean="0">
              <a:solidFill>
                <a:srgbClr val="0070C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29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5647-2F3B-4A85-9683-1AC04E15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Ná</a:t>
            </a:r>
            <a:r>
              <a:rPr lang="en-IE" dirty="0" smtClean="0"/>
              <a:t> h-</a:t>
            </a:r>
            <a:r>
              <a:rPr lang="en-IE" dirty="0" err="1" smtClean="0"/>
              <a:t>Ábhair</a:t>
            </a:r>
            <a:r>
              <a:rPr lang="en-IE" dirty="0" smtClean="0"/>
              <a:t> </a:t>
            </a:r>
            <a:r>
              <a:rPr lang="en-IE" dirty="0" err="1" smtClean="0"/>
              <a:t>roghnach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the Subject options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F403D-B012-44FE-9FEC-A79AC5C3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07381"/>
          </a:xfrm>
        </p:spPr>
        <p:txBody>
          <a:bodyPr>
            <a:normAutofit/>
          </a:bodyPr>
          <a:lstStyle/>
          <a:p>
            <a:pPr fontAlgn="base"/>
            <a:r>
              <a:rPr lang="en-GB" sz="2400" b="1" i="1" dirty="0"/>
              <a:t>3 </a:t>
            </a:r>
            <a:r>
              <a:rPr lang="en-GB" sz="2400" b="1" i="1" dirty="0" err="1" smtClean="0"/>
              <a:t>Ábhar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Éiginnteach</a:t>
            </a:r>
            <a:r>
              <a:rPr lang="en-GB" sz="2400" b="1" i="1" dirty="0" smtClean="0"/>
              <a:t> / </a:t>
            </a:r>
            <a:r>
              <a:rPr lang="en-GB" sz="2400" b="1" i="1" dirty="0" smtClean="0">
                <a:solidFill>
                  <a:srgbClr val="0070C0"/>
                </a:solidFill>
              </a:rPr>
              <a:t>3 CORE </a:t>
            </a:r>
            <a:r>
              <a:rPr lang="en-GB" sz="2400" b="1" i="1" dirty="0">
                <a:solidFill>
                  <a:srgbClr val="0070C0"/>
                </a:solidFill>
              </a:rPr>
              <a:t>SUBJECTS</a:t>
            </a:r>
            <a:r>
              <a:rPr lang="en-US" sz="2400" b="1" dirty="0">
                <a:solidFill>
                  <a:srgbClr val="0070C0"/>
                </a:solidFill>
              </a:rPr>
              <a:t>​ -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fontAlgn="base"/>
            <a:r>
              <a:rPr lang="en-GB" sz="2400" dirty="0" err="1" smtClean="0"/>
              <a:t>Béarla</a:t>
            </a:r>
            <a:r>
              <a:rPr lang="en-GB" sz="2400" dirty="0" smtClean="0"/>
              <a:t> / </a:t>
            </a:r>
            <a:r>
              <a:rPr lang="en-GB" sz="2400" dirty="0" smtClean="0">
                <a:solidFill>
                  <a:srgbClr val="0070C0"/>
                </a:solidFill>
              </a:rPr>
              <a:t>English</a:t>
            </a:r>
            <a:r>
              <a:rPr lang="en-US" sz="2400" dirty="0">
                <a:solidFill>
                  <a:srgbClr val="0070C0"/>
                </a:solidFill>
              </a:rPr>
              <a:t>​</a:t>
            </a:r>
          </a:p>
          <a:p>
            <a:pPr fontAlgn="base"/>
            <a:r>
              <a:rPr lang="en-GB" sz="2400" dirty="0" err="1" smtClean="0"/>
              <a:t>Gaeilge</a:t>
            </a:r>
            <a:r>
              <a:rPr lang="en-GB" sz="2400" dirty="0" smtClean="0"/>
              <a:t> / </a:t>
            </a:r>
            <a:r>
              <a:rPr lang="en-GB" sz="2400" dirty="0" smtClean="0">
                <a:solidFill>
                  <a:srgbClr val="0070C0"/>
                </a:solidFill>
              </a:rPr>
              <a:t>Irish</a:t>
            </a:r>
            <a:r>
              <a:rPr lang="en-GB" sz="2400" dirty="0">
                <a:solidFill>
                  <a:srgbClr val="0070C0"/>
                </a:solidFill>
              </a:rPr>
              <a:t>​</a:t>
            </a:r>
          </a:p>
          <a:p>
            <a:pPr fontAlgn="base"/>
            <a:r>
              <a:rPr lang="en-GB" sz="2400" dirty="0" smtClean="0"/>
              <a:t>Mata / </a:t>
            </a:r>
            <a:r>
              <a:rPr lang="en-GB" sz="2400" dirty="0" smtClean="0">
                <a:solidFill>
                  <a:srgbClr val="0070C0"/>
                </a:solidFill>
              </a:rPr>
              <a:t>Maths</a:t>
            </a:r>
            <a:r>
              <a:rPr lang="en-GB" sz="2400" dirty="0">
                <a:solidFill>
                  <a:srgbClr val="0070C0"/>
                </a:solidFill>
              </a:rPr>
              <a:t> </a:t>
            </a:r>
            <a:r>
              <a:rPr lang="en-US" sz="2400" dirty="0">
                <a:solidFill>
                  <a:srgbClr val="0070C0"/>
                </a:solidFill>
              </a:rPr>
              <a:t>​</a:t>
            </a:r>
          </a:p>
          <a:p>
            <a:pPr marL="0" indent="0" fontAlgn="base">
              <a:buNone/>
            </a:pPr>
            <a:r>
              <a:rPr lang="en-GB" sz="2400" dirty="0"/>
              <a:t>+​</a:t>
            </a:r>
          </a:p>
          <a:p>
            <a:pPr fontAlgn="base"/>
            <a:r>
              <a:rPr lang="en-GB" sz="2400" dirty="0" err="1" smtClean="0"/>
              <a:t>Teanga</a:t>
            </a:r>
            <a:r>
              <a:rPr lang="en-GB" sz="2400" dirty="0" smtClean="0"/>
              <a:t> </a:t>
            </a:r>
            <a:r>
              <a:rPr lang="en-GB" sz="2400" dirty="0" err="1" smtClean="0"/>
              <a:t>Iasachta</a:t>
            </a:r>
            <a:r>
              <a:rPr lang="en-GB" sz="2400" dirty="0" smtClean="0"/>
              <a:t> / </a:t>
            </a:r>
            <a:r>
              <a:rPr lang="en-GB" sz="2400" dirty="0" smtClean="0">
                <a:solidFill>
                  <a:srgbClr val="0070C0"/>
                </a:solidFill>
              </a:rPr>
              <a:t>Modern </a:t>
            </a:r>
            <a:r>
              <a:rPr lang="en-GB" sz="2400" dirty="0">
                <a:solidFill>
                  <a:srgbClr val="0070C0"/>
                </a:solidFill>
              </a:rPr>
              <a:t>Language </a:t>
            </a:r>
            <a:endParaRPr lang="en-GB" sz="2400" dirty="0" smtClean="0">
              <a:solidFill>
                <a:srgbClr val="0070C0"/>
              </a:solidFill>
            </a:endParaRPr>
          </a:p>
          <a:p>
            <a:pPr fontAlgn="base"/>
            <a:r>
              <a:rPr lang="en-GB" sz="2400" b="1" dirty="0" smtClean="0"/>
              <a:t>+ </a:t>
            </a:r>
            <a:r>
              <a:rPr lang="en-GB" sz="2400" b="1" dirty="0"/>
              <a:t>3 </a:t>
            </a:r>
            <a:r>
              <a:rPr lang="en-GB" sz="2400" b="1" dirty="0" err="1" smtClean="0"/>
              <a:t>Ábhar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Roghnach</a:t>
            </a:r>
            <a:r>
              <a:rPr lang="en-GB" sz="2400" b="1" dirty="0" smtClean="0"/>
              <a:t> / </a:t>
            </a:r>
            <a:r>
              <a:rPr lang="en-GB" sz="2400" b="1" dirty="0" smtClean="0">
                <a:solidFill>
                  <a:srgbClr val="0070C0"/>
                </a:solidFill>
              </a:rPr>
              <a:t>3 OPTIONS </a:t>
            </a:r>
            <a:r>
              <a:rPr lang="en-US" sz="2400" b="1" dirty="0">
                <a:solidFill>
                  <a:srgbClr val="0070C0"/>
                </a:solidFill>
              </a:rPr>
              <a:t>out of </a:t>
            </a:r>
            <a:r>
              <a:rPr lang="en-US" sz="2400" b="1" dirty="0" smtClean="0">
                <a:solidFill>
                  <a:srgbClr val="0070C0"/>
                </a:solidFill>
              </a:rPr>
              <a:t>18 possible </a:t>
            </a:r>
            <a:r>
              <a:rPr lang="en-US" sz="2400" b="1" dirty="0">
                <a:solidFill>
                  <a:srgbClr val="0070C0"/>
                </a:solidFill>
              </a:rPr>
              <a:t>subjects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3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 </a:t>
            </a:r>
            <a:r>
              <a:rPr lang="en-US" dirty="0" err="1" smtClean="0"/>
              <a:t>roghnú</a:t>
            </a:r>
            <a:r>
              <a:rPr lang="en-US" dirty="0" smtClean="0"/>
              <a:t> </a:t>
            </a:r>
            <a:r>
              <a:rPr lang="en-US" dirty="0" err="1" smtClean="0"/>
              <a:t>ábhair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70C0"/>
                </a:solidFill>
              </a:rPr>
              <a:t>Choosing subjects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Cur 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IE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ceist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seo</a:t>
            </a:r>
            <a:r>
              <a:rPr lang="en-IE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IE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</a:t>
            </a:r>
            <a:r>
              <a:rPr lang="en-IE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students should ask themselves 3 questions</a:t>
            </a:r>
          </a:p>
          <a:p>
            <a:pPr>
              <a:buNone/>
              <a:defRPr/>
            </a:pPr>
            <a:endParaRPr lang="en-IE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subjects do I need to get into my preferred college course(s)?</a:t>
            </a:r>
          </a:p>
          <a:p>
            <a:pPr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subjects do I enjoy?</a:t>
            </a:r>
          </a:p>
          <a:p>
            <a:pPr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subjects will I do well at?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08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Eolas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fáil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70C0"/>
                </a:solidFill>
              </a:rPr>
              <a:t>information available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E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Suíomh</a:t>
            </a:r>
            <a:r>
              <a:rPr lang="en-IE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Idirlín</a:t>
            </a:r>
            <a:r>
              <a:rPr lang="en-IE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IE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Websites</a:t>
            </a:r>
            <a:r>
              <a:rPr lang="en-IE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endParaRPr lang="en-IE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r>
              <a:rPr lang="en-IE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www.qualifax.ie</a:t>
            </a:r>
            <a:endParaRPr lang="en-IE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r>
              <a:rPr lang="en-IE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www.careersportal.ie</a:t>
            </a:r>
            <a:endParaRPr lang="en-IE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IE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Suíomh</a:t>
            </a:r>
            <a:r>
              <a:rPr lang="en-IE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IE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Scoile</a:t>
            </a:r>
            <a:r>
              <a:rPr lang="en-IE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IE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</a:t>
            </a:r>
            <a:r>
              <a:rPr lang="en-IE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Website </a:t>
            </a:r>
            <a:endParaRPr lang="en-IE" altLang="en-US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>
              <a:buNone/>
              <a:defRPr/>
            </a:pPr>
            <a:r>
              <a:rPr lang="en-IE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IE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Gairmtreoir</a:t>
            </a:r>
            <a:r>
              <a:rPr lang="en-IE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>
              <a:defRPr/>
            </a:pPr>
            <a:endParaRPr lang="en-IE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142" y="3590809"/>
            <a:ext cx="3600840" cy="24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www.qualifax.ie</a:t>
            </a:r>
            <a:r>
              <a:rPr lang="en-IE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IE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504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Bunachar</a:t>
            </a:r>
            <a:r>
              <a:rPr lang="en-IE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SionraíNaisiúnta</a:t>
            </a:r>
            <a:r>
              <a:rPr lang="en-IE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IE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IE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Courses Database</a:t>
            </a:r>
            <a:r>
              <a:rPr lang="en-IE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IE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Dhá</a:t>
            </a:r>
            <a:r>
              <a:rPr lang="en-IE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Ailt</a:t>
            </a:r>
            <a:r>
              <a:rPr lang="en-IE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IE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en-IE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two sections relevant to subject choice </a:t>
            </a:r>
            <a:r>
              <a:rPr lang="en-IE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IE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Leaving Cert. Subject Choice</a:t>
            </a:r>
            <a:r>
              <a:rPr lang="en-IE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IE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Search Courses</a:t>
            </a:r>
          </a:p>
          <a:p>
            <a:r>
              <a:rPr lang="en-IE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Leaving Cert. Subject Choice - 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shows you the full list of courses, within the CAO system, which require a specific Leaving Certificate subject, including the grade and level required. </a:t>
            </a:r>
            <a:endParaRPr lang="en-IE" altLang="en-US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IE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Search Courses – </a:t>
            </a:r>
            <a:r>
              <a:rPr lang="en-IE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C.A.O. section has information on every 3</a:t>
            </a:r>
            <a:r>
              <a:rPr lang="en-IE" altLang="en-US" sz="24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rd</a:t>
            </a:r>
            <a:r>
              <a:rPr lang="en-IE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level course in Ireland including the minimum subject entry requirements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8329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Gairm-bheatha</a:t>
            </a:r>
            <a:r>
              <a:rPr lang="en-US" dirty="0" smtClean="0"/>
              <a:t> &amp; </a:t>
            </a:r>
            <a:r>
              <a:rPr lang="en-US" dirty="0" err="1" smtClean="0"/>
              <a:t>na</a:t>
            </a:r>
            <a:r>
              <a:rPr lang="en-US" dirty="0" smtClean="0"/>
              <a:t> h-</a:t>
            </a:r>
            <a:r>
              <a:rPr lang="en-US" dirty="0" err="1" smtClean="0"/>
              <a:t>ábhair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70C0"/>
                </a:solidFill>
              </a:rPr>
              <a:t>Careers &amp; Options: </a:t>
            </a:r>
            <a:r>
              <a:rPr lang="en-US" dirty="0" smtClean="0"/>
              <a:t>Careers Portal.ie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54" y="2043484"/>
            <a:ext cx="5752877" cy="4313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10" y="2043484"/>
            <a:ext cx="5967473" cy="43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Ról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dtuistí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70C0"/>
                </a:solidFill>
              </a:rPr>
              <a:t>Parental role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Parents are the biggest influence on secondary school students’ decisions. Discuss the subject choice options with your son/daughter and help them with the research if asked </a:t>
            </a:r>
            <a:endParaRPr lang="en-IE" alt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IE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ut 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 not do </a:t>
            </a:r>
            <a:r>
              <a:rPr lang="en-IE" alt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research!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23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Coiméad</a:t>
            </a:r>
            <a:r>
              <a:rPr lang="en-US" dirty="0" smtClean="0"/>
              <a:t> do </a:t>
            </a:r>
            <a:r>
              <a:rPr lang="en-US" dirty="0" err="1" smtClean="0"/>
              <a:t>roghanna</a:t>
            </a:r>
            <a:r>
              <a:rPr lang="en-US" dirty="0" smtClean="0"/>
              <a:t> </a:t>
            </a:r>
            <a:r>
              <a:rPr lang="en-US" dirty="0" err="1" smtClean="0"/>
              <a:t>oscailte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70C0"/>
                </a:solidFill>
              </a:rPr>
              <a:t>keep your options open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37807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IE" alt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Má</a:t>
            </a:r>
            <a:r>
              <a:rPr lang="en-IE" alt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tá</a:t>
            </a: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suim</a:t>
            </a: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agat</a:t>
            </a: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  <a:p>
            <a:pPr>
              <a:buNone/>
              <a:defRPr/>
            </a:pP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a student is interested in a career in the</a:t>
            </a:r>
          </a:p>
          <a:p>
            <a:pPr>
              <a:buNone/>
              <a:defRPr/>
            </a:pP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IE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ENGINEERING,</a:t>
            </a:r>
          </a:p>
          <a:p>
            <a:pPr>
              <a:buNone/>
              <a:defRPr/>
            </a:pPr>
            <a:r>
              <a:rPr lang="en-IE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MEDICAL,</a:t>
            </a:r>
          </a:p>
          <a:p>
            <a:pPr>
              <a:buNone/>
              <a:defRPr/>
            </a:pPr>
            <a:r>
              <a:rPr lang="en-IE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PARAMEDICAL,</a:t>
            </a:r>
          </a:p>
          <a:p>
            <a:pPr>
              <a:buNone/>
              <a:defRPr/>
            </a:pPr>
            <a:r>
              <a:rPr lang="en-IE" alt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SCIENCE or COMPUTERS</a:t>
            </a:r>
          </a:p>
          <a:p>
            <a:pPr>
              <a:buNone/>
              <a:defRPr/>
            </a:pP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at </a:t>
            </a:r>
            <a:r>
              <a:rPr lang="en-IE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UNIVERSITY</a:t>
            </a: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they may need to pass at least 1 laboratory science subject.</a:t>
            </a:r>
            <a:endParaRPr lang="en-US" altLang="en-US" sz="2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8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Coiméad</a:t>
            </a:r>
            <a:r>
              <a:rPr lang="en-US" dirty="0"/>
              <a:t> do </a:t>
            </a:r>
            <a:r>
              <a:rPr lang="en-US" dirty="0" err="1"/>
              <a:t>roghanna</a:t>
            </a:r>
            <a:r>
              <a:rPr lang="en-US" dirty="0"/>
              <a:t> </a:t>
            </a:r>
            <a:r>
              <a:rPr lang="en-US" dirty="0" err="1"/>
              <a:t>oscailte</a:t>
            </a:r>
            <a:r>
              <a:rPr lang="en-US" dirty="0"/>
              <a:t> / </a:t>
            </a:r>
            <a:r>
              <a:rPr lang="en-US" dirty="0">
                <a:solidFill>
                  <a:srgbClr val="0070C0"/>
                </a:solidFill>
              </a:rPr>
              <a:t>keep your options open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Bíonn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gá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le </a:t>
            </a:r>
            <a:r>
              <a:rPr lang="en-GB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teangacha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iasachta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GB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chursaí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áirithe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GB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</a:t>
            </a:r>
            <a:r>
              <a:rPr lang="en-GB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courses require a continental </a:t>
            </a:r>
            <a:r>
              <a:rPr lang="en-GB" alt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language</a:t>
            </a:r>
            <a:endParaRPr lang="en-GB" altLang="en-US" sz="2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r>
              <a:rPr lang="en-GB" alt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algn="ctr">
              <a:buNone/>
              <a:defRPr/>
            </a:pP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Arts</a:t>
            </a:r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Commerce</a:t>
            </a:r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Law, Medicine and Biotechnology amongst others at NUIG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11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Clár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70C0"/>
                </a:solidFill>
              </a:rPr>
              <a:t>agenda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77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IE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Miniú</a:t>
            </a:r>
            <a:endParaRPr lang="en-IE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IE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explain Matriculation – how specific subjects are required for entry to specific colleges/universities or courses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IE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IE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briefly look at the </a:t>
            </a:r>
            <a:r>
              <a:rPr lang="en-IE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points </a:t>
            </a:r>
            <a:r>
              <a:rPr lang="en-IE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IE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IE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give advice on how pupils can make their subject choices, including where to get information to help with those choice	</a:t>
            </a:r>
            <a:r>
              <a:rPr lang="en-IE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IE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IE" alt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IE" alt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Miniú</a:t>
            </a:r>
            <a:r>
              <a:rPr lang="en-IE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</a:t>
            </a:r>
            <a:r>
              <a:rPr lang="en-IE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ATG / </a:t>
            </a:r>
            <a:r>
              <a:rPr lang="en-IE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Explain </a:t>
            </a:r>
            <a:r>
              <a:rPr lang="en-IE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L.C.V.P.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77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Coinnigh</a:t>
            </a:r>
            <a:r>
              <a:rPr lang="en-US" dirty="0" smtClean="0"/>
              <a:t> do </a:t>
            </a:r>
            <a:r>
              <a:rPr lang="en-US" dirty="0" err="1" smtClean="0"/>
              <a:t>roghanna</a:t>
            </a:r>
            <a:r>
              <a:rPr lang="en-US" dirty="0" smtClean="0"/>
              <a:t> </a:t>
            </a:r>
            <a:r>
              <a:rPr lang="en-US" dirty="0" err="1" smtClean="0"/>
              <a:t>oscailte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70C0"/>
                </a:solidFill>
              </a:rPr>
              <a:t>keep your options open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355251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Déan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cinnte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US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 sure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!!!</a:t>
            </a:r>
            <a:endParaRPr lang="en-IE" alt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IE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Therefore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one way of keeping </a:t>
            </a:r>
            <a:r>
              <a:rPr lang="en-IE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MOST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3</a:t>
            </a:r>
            <a:r>
              <a:rPr lang="en-IE" altLang="en-US" sz="32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rd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level options open is to choose a science subject and a 3rd language with Irish, English and Maths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There is no point in choosing a subject he/she does not like if your son/daughter is certain he/she has no interest in these options.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70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a.t.g.o</a:t>
            </a:r>
            <a:r>
              <a:rPr lang="en-US" dirty="0" smtClean="0"/>
              <a:t> / </a:t>
            </a:r>
            <a:r>
              <a:rPr lang="en-US" dirty="0" err="1" smtClean="0"/>
              <a:t>l.c.v.p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L.C.V.P. is something </a:t>
            </a:r>
            <a:r>
              <a:rPr lang="en-IE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EXTRA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added to the leaving Cert. It does not dilute it in any way. It is like an extra subject.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IE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IE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Chun an </a:t>
            </a:r>
            <a:r>
              <a:rPr lang="en-IE" alt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ábhar</a:t>
            </a:r>
            <a:r>
              <a:rPr lang="en-IE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seo</a:t>
            </a:r>
            <a:r>
              <a:rPr lang="en-IE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IE" alt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dhéanamh</a:t>
            </a:r>
            <a:r>
              <a:rPr lang="en-IE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IE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qualify for the L.C.V.P.</a:t>
            </a:r>
          </a:p>
          <a:p>
            <a:pPr lvl="1">
              <a:lnSpc>
                <a:spcPct val="90000"/>
              </a:lnSpc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You </a:t>
            </a:r>
            <a:r>
              <a:rPr lang="en-IE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must be studying specific subject groupings to be eligible to study LCVP. These can be seen at  </a:t>
            </a:r>
            <a:endParaRPr lang="en-IE" alt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IE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</a:t>
            </a:r>
            <a:r>
              <a:rPr lang="en-IE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://</a:t>
            </a:r>
            <a:r>
              <a:rPr lang="en-IE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lcvp.slss.ie</a:t>
            </a:r>
            <a:endParaRPr lang="en-IE" alt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endParaRPr lang="en-IE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07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3B85-1D0F-4088-8227-9E15FA43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00" y="277745"/>
            <a:ext cx="9603275" cy="1049235"/>
          </a:xfrm>
        </p:spPr>
        <p:txBody>
          <a:bodyPr/>
          <a:lstStyle/>
          <a:p>
            <a:r>
              <a:rPr lang="en-IE" dirty="0" smtClean="0"/>
              <a:t>Chun A.T.G a </a:t>
            </a:r>
            <a:r>
              <a:rPr lang="en-IE" dirty="0" err="1" smtClean="0"/>
              <a:t>dhéanamh</a:t>
            </a:r>
            <a:r>
              <a:rPr lang="en-IE" dirty="0" smtClean="0"/>
              <a:t>, </a:t>
            </a:r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hábhair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</a:t>
            </a:r>
            <a:r>
              <a:rPr lang="en-IE" dirty="0" err="1" smtClean="0"/>
              <a:t>uait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Subject requirements to do </a:t>
            </a:r>
            <a:r>
              <a:rPr lang="en-IE" dirty="0" err="1" smtClean="0">
                <a:solidFill>
                  <a:srgbClr val="0070C0"/>
                </a:solidFill>
              </a:rPr>
              <a:t>l.c.v.p</a:t>
            </a:r>
            <a:endParaRPr lang="en-IE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2C63DB-51A5-4BD4-8D65-405A2F866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915229"/>
              </p:ext>
            </p:extLst>
          </p:nvPr>
        </p:nvGraphicFramePr>
        <p:xfrm>
          <a:off x="636104" y="1470991"/>
          <a:ext cx="10913165" cy="5301573"/>
        </p:xfrm>
        <a:graphic>
          <a:graphicData uri="http://schemas.openxmlformats.org/drawingml/2006/table">
            <a:tbl>
              <a:tblPr/>
              <a:tblGrid>
                <a:gridCol w="10913165">
                  <a:extLst>
                    <a:ext uri="{9D8B030D-6E8A-4147-A177-3AD203B41FA5}">
                      <a16:colId xmlns:a16="http://schemas.microsoft.com/office/drawing/2014/main" val="692460559"/>
                    </a:ext>
                  </a:extLst>
                </a:gridCol>
              </a:tblGrid>
              <a:tr h="332216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Construction Studies; Engineering; Design and Communication Graphics; Technology  -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Any Two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2 Physics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Construction Studies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Engineering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Technology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Design &amp; Communication Graphics</a:t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3 Agricultural Science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 and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Construction Studies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Engineering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Technology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Design &amp; Communication Graphics</a:t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4 Agricultural Science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Chemistry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Physics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Physics/Chemistry </a:t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5 Home Economics; Agricultural Science; Biology -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Any Two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6 Home Economics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Art - Design Option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Craft Option</a:t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7 Accounting; Business; Economics -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Any two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 </a:t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8 Physics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Chemistry</a:t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9 Biology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Chemistry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Physics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Physics/Chemistry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10 Biology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Agricultural Science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11 Art - Design Option or Craft Option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Design &amp; Communication Graphics</a:t>
                      </a:r>
                      <a:endParaRPr lang="en-GB" sz="1600" dirty="0">
                        <a:effectLst/>
                      </a:endParaRPr>
                    </a:p>
                  </a:txBody>
                  <a:tcPr marL="13008" marR="13008" marT="13008" marB="13008" anchor="ctr">
                    <a:lnL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2408"/>
                  </a:ext>
                </a:extLst>
              </a:tr>
              <a:tr h="303685">
                <a:tc>
                  <a:txBody>
                    <a:bodyPr/>
                    <a:lstStyle/>
                    <a:p>
                      <a:r>
                        <a:rPr lang="en-IE" sz="1600" b="1">
                          <a:solidFill>
                            <a:srgbClr val="000000"/>
                          </a:solidFill>
                          <a:effectLst/>
                        </a:rPr>
                        <a:t>Services Groupings</a:t>
                      </a:r>
                      <a:endParaRPr lang="en-IE" sz="1600">
                        <a:effectLst/>
                      </a:endParaRPr>
                    </a:p>
                  </a:txBody>
                  <a:tcPr marL="13008" marR="13008" marT="13008" marB="13008" anchor="ctr">
                    <a:lnL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724030"/>
                  </a:ext>
                </a:extLst>
              </a:tr>
              <a:tr h="167572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12 Engineering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Technology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Construction Studies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Design &amp; Communication Graphics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Accounting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Business </a:t>
                      </a: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</a:rPr>
                        <a:t>Economics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13 Home Economics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Accounting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Business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Economics</a:t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14 Agricultural Science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Accounting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Business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Economics</a:t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15 Art  Design or Craftwork Option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Accounting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Business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Economics</a:t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16 Music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and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Accounting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 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Business 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Economics</a:t>
                      </a:r>
                      <a:endParaRPr lang="en-GB" sz="1600" dirty="0">
                        <a:effectLst/>
                      </a:endParaRPr>
                    </a:p>
                  </a:txBody>
                  <a:tcPr marL="13008" marR="13008" marT="13008" marB="13008" anchor="ctr">
                    <a:lnL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730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2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Conas</a:t>
            </a:r>
            <a:r>
              <a:rPr lang="en-IE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IE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dhéantar</a:t>
            </a:r>
            <a:r>
              <a:rPr lang="en-IE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measúnú</a:t>
            </a:r>
            <a:r>
              <a:rPr lang="en-IE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 ATG </a:t>
            </a:r>
            <a:r>
              <a:rPr lang="en-IE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How </a:t>
            </a:r>
            <a:r>
              <a:rPr lang="en-IE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it examined</a:t>
            </a:r>
            <a:r>
              <a:rPr lang="en-IE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r>
              <a:rPr lang="en-IE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IE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IE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60% of the marks are given for a portfolio of your work/</a:t>
            </a:r>
            <a:r>
              <a:rPr lang="en-IE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Tionscnámh</a:t>
            </a:r>
            <a:endParaRPr lang="en-IE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IE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40% of the marks are for a written exam in May of your Leaving Cert. Year./</a:t>
            </a:r>
            <a:r>
              <a:rPr lang="en-IE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Scrudú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scríofa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61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ATG / </a:t>
            </a:r>
            <a:r>
              <a:rPr lang="en-US" dirty="0" smtClean="0">
                <a:solidFill>
                  <a:srgbClr val="0070C0"/>
                </a:solidFill>
              </a:rPr>
              <a:t>LCVP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19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IE" altLang="en-US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Marcanna</a:t>
            </a: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</a:t>
            </a: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scrudú</a:t>
            </a: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L.C.V.P. can be included as one of your 6 subjects for points for college entry.</a:t>
            </a:r>
          </a:p>
          <a:p>
            <a:pPr>
              <a:lnSpc>
                <a:spcPct val="90000"/>
              </a:lnSpc>
              <a:defRPr/>
            </a:pPr>
            <a:endParaRPr lang="en-IE" altLang="en-US" sz="2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DISTINCTION 	 	 66 Points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MERIT			 46 Points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PASS			 28 Points</a:t>
            </a:r>
          </a:p>
          <a:p>
            <a:pPr>
              <a:lnSpc>
                <a:spcPct val="90000"/>
              </a:lnSpc>
              <a:buNone/>
              <a:defRPr/>
            </a:pPr>
            <a:endParaRPr lang="en-IE" altLang="en-US" sz="2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IE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cannot be used to matriculate </a:t>
            </a:r>
            <a:endParaRPr lang="en-US" altLang="en-US" sz="2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96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A.T.g</a:t>
            </a:r>
            <a:r>
              <a:rPr lang="en-US" dirty="0" smtClean="0"/>
              <a:t> / </a:t>
            </a:r>
            <a:r>
              <a:rPr lang="en-US" dirty="0" err="1" smtClean="0">
                <a:solidFill>
                  <a:srgbClr val="0070C0"/>
                </a:solidFill>
              </a:rPr>
              <a:t>l.C.V.P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Who should study L.C.V.P.?</a:t>
            </a:r>
          </a:p>
          <a:p>
            <a:pPr>
              <a:defRPr/>
            </a:pPr>
            <a:r>
              <a:rPr lang="en-IE" alt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Buntáistí</a:t>
            </a:r>
            <a:endParaRPr lang="en-IE" altLang="en-US" sz="2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L.C.V.P. is beneficial for anyone who has 5 or less higher-level subjects. A  distinction is worth the same in terms of points as a H4 on a higher-level paper. Therefore it can be very useful for gaining valuable points. 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17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A.T.G / </a:t>
            </a:r>
            <a:r>
              <a:rPr lang="en-US" dirty="0" smtClean="0">
                <a:solidFill>
                  <a:srgbClr val="0070C0"/>
                </a:solidFill>
              </a:rPr>
              <a:t>L.C.V.P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IE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Má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tá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tú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ag </a:t>
            </a:r>
            <a:r>
              <a:rPr lang="en-IE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déanamh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níos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lú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ná</a:t>
            </a:r>
            <a:endParaRPr lang="en-IE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you are doing 6 or 7 higher level subjects, it is unlikely you will use it as one of your best 6 subjects for points.	 </a:t>
            </a:r>
          </a:p>
          <a:p>
            <a:pPr>
              <a:defRPr/>
            </a:pP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However there are many other skills which students gain from this programme.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Cúrsa</a:t>
            </a:r>
            <a:r>
              <a:rPr lang="en-US" dirty="0" smtClean="0"/>
              <a:t> 2 </a:t>
            </a:r>
            <a:r>
              <a:rPr lang="en-US" dirty="0" err="1" smtClean="0"/>
              <a:t>Bhliain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70C0"/>
                </a:solidFill>
              </a:rPr>
              <a:t>2 Year Course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800" dirty="0" err="1"/>
              <a:t>Cúrsa</a:t>
            </a:r>
            <a:r>
              <a:rPr lang="en-GB" altLang="en-US" sz="2800" dirty="0"/>
              <a:t> 2 </a:t>
            </a:r>
            <a:r>
              <a:rPr lang="en-GB" altLang="en-US" sz="2800" dirty="0" err="1" smtClean="0"/>
              <a:t>Bl</a:t>
            </a:r>
            <a:r>
              <a:rPr lang="en-GB" altLang="en-US" sz="2800" dirty="0" smtClean="0"/>
              <a:t> / </a:t>
            </a:r>
            <a:r>
              <a:rPr lang="en-GB" altLang="en-US" sz="2800" dirty="0" smtClean="0">
                <a:solidFill>
                  <a:srgbClr val="0070C0"/>
                </a:solidFill>
              </a:rPr>
              <a:t>2 </a:t>
            </a:r>
            <a:r>
              <a:rPr lang="en-GB" altLang="en-US" sz="2800" dirty="0">
                <a:solidFill>
                  <a:srgbClr val="0070C0"/>
                </a:solidFill>
              </a:rPr>
              <a:t>Year </a:t>
            </a:r>
            <a:r>
              <a:rPr lang="en-GB" altLang="en-US" sz="2800" dirty="0" smtClean="0">
                <a:solidFill>
                  <a:srgbClr val="0070C0"/>
                </a:solidFill>
              </a:rPr>
              <a:t>Course </a:t>
            </a:r>
            <a:br>
              <a:rPr lang="en-GB" altLang="en-US" sz="2800" dirty="0" smtClean="0">
                <a:solidFill>
                  <a:srgbClr val="0070C0"/>
                </a:solidFill>
              </a:rPr>
            </a:br>
            <a:endParaRPr lang="en-GB" altLang="en-US" sz="28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altLang="en-US" sz="2800" dirty="0"/>
              <a:t>2.5 </a:t>
            </a:r>
            <a:r>
              <a:rPr lang="en-GB" altLang="en-US" sz="2800" dirty="0" smtClean="0"/>
              <a:t>Hours / </a:t>
            </a:r>
            <a:r>
              <a:rPr lang="en-GB" altLang="en-US" sz="2800" dirty="0" err="1" smtClean="0"/>
              <a:t>Scrudú</a:t>
            </a:r>
            <a:r>
              <a:rPr lang="en-GB" altLang="en-US" sz="2800" dirty="0" smtClean="0"/>
              <a:t> </a:t>
            </a:r>
            <a:r>
              <a:rPr lang="en-GB" altLang="en-US" sz="2800" dirty="0"/>
              <a:t>in early May </a:t>
            </a:r>
            <a:endParaRPr lang="en-GB" altLang="en-US" sz="2800" dirty="0" smtClean="0"/>
          </a:p>
          <a:p>
            <a:pPr>
              <a:defRPr/>
            </a:pPr>
            <a:endParaRPr lang="en-GB" altLang="en-US" sz="2800" dirty="0"/>
          </a:p>
          <a:p>
            <a:pPr>
              <a:defRPr/>
            </a:pPr>
            <a:r>
              <a:rPr lang="en-GB" altLang="en-US" sz="2800" dirty="0" err="1" smtClean="0"/>
              <a:t>Léamh</a:t>
            </a:r>
            <a:r>
              <a:rPr lang="en-GB" altLang="en-US" sz="2800" dirty="0" smtClean="0"/>
              <a:t> / </a:t>
            </a:r>
            <a:r>
              <a:rPr lang="en-GB" altLang="en-US" sz="2800" dirty="0" err="1" smtClean="0"/>
              <a:t>Notaí</a:t>
            </a:r>
            <a:r>
              <a:rPr lang="en-GB" altLang="en-US" sz="2800" dirty="0" smtClean="0"/>
              <a:t> / </a:t>
            </a:r>
            <a:r>
              <a:rPr lang="en-GB" altLang="en-US" sz="2800" dirty="0" err="1" smtClean="0"/>
              <a:t>Paipéar</a:t>
            </a:r>
            <a:r>
              <a:rPr lang="en-GB" altLang="en-US" sz="2800" dirty="0" smtClean="0"/>
              <a:t> </a:t>
            </a:r>
            <a:r>
              <a:rPr lang="en-GB" altLang="en-US" sz="2800" dirty="0" err="1"/>
              <a:t>scrúdaithe</a:t>
            </a:r>
            <a:endParaRPr lang="en-GB" altLang="en-US" sz="28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2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2B6E-2D6A-4006-9D30-59185041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0" y="237989"/>
            <a:ext cx="11728174" cy="1049235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Na </a:t>
            </a:r>
            <a:r>
              <a:rPr lang="en-GB" sz="2400" dirty="0" err="1" smtClean="0"/>
              <a:t>Roghanna</a:t>
            </a:r>
            <a:r>
              <a:rPr lang="en-GB" sz="2400" dirty="0" smtClean="0"/>
              <a:t> / </a:t>
            </a:r>
            <a:r>
              <a:rPr lang="en-GB" sz="2400" dirty="0" smtClean="0">
                <a:solidFill>
                  <a:srgbClr val="0070C0"/>
                </a:solidFill>
              </a:rPr>
              <a:t>the  options (Based on demand)</a:t>
            </a:r>
            <a:endParaRPr lang="en-IE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6853139-6E40-4731-A23D-E84594456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80906"/>
              </p:ext>
            </p:extLst>
          </p:nvPr>
        </p:nvGraphicFramePr>
        <p:xfrm>
          <a:off x="640483" y="659068"/>
          <a:ext cx="10713978" cy="7459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663">
                  <a:extLst>
                    <a:ext uri="{9D8B030D-6E8A-4147-A177-3AD203B41FA5}">
                      <a16:colId xmlns:a16="http://schemas.microsoft.com/office/drawing/2014/main" val="2196412026"/>
                    </a:ext>
                  </a:extLst>
                </a:gridCol>
                <a:gridCol w="1785663">
                  <a:extLst>
                    <a:ext uri="{9D8B030D-6E8A-4147-A177-3AD203B41FA5}">
                      <a16:colId xmlns:a16="http://schemas.microsoft.com/office/drawing/2014/main" val="4078191333"/>
                    </a:ext>
                  </a:extLst>
                </a:gridCol>
                <a:gridCol w="1785663">
                  <a:extLst>
                    <a:ext uri="{9D8B030D-6E8A-4147-A177-3AD203B41FA5}">
                      <a16:colId xmlns:a16="http://schemas.microsoft.com/office/drawing/2014/main" val="3725666609"/>
                    </a:ext>
                  </a:extLst>
                </a:gridCol>
                <a:gridCol w="1785663">
                  <a:extLst>
                    <a:ext uri="{9D8B030D-6E8A-4147-A177-3AD203B41FA5}">
                      <a16:colId xmlns:a16="http://schemas.microsoft.com/office/drawing/2014/main" val="2118132206"/>
                    </a:ext>
                  </a:extLst>
                </a:gridCol>
                <a:gridCol w="1785663">
                  <a:extLst>
                    <a:ext uri="{9D8B030D-6E8A-4147-A177-3AD203B41FA5}">
                      <a16:colId xmlns:a16="http://schemas.microsoft.com/office/drawing/2014/main" val="126287967"/>
                    </a:ext>
                  </a:extLst>
                </a:gridCol>
                <a:gridCol w="1785663">
                  <a:extLst>
                    <a:ext uri="{9D8B030D-6E8A-4147-A177-3AD203B41FA5}">
                      <a16:colId xmlns:a16="http://schemas.microsoft.com/office/drawing/2014/main" val="347045404"/>
                    </a:ext>
                  </a:extLst>
                </a:gridCol>
              </a:tblGrid>
              <a:tr h="1303036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Teanga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Iasachta</a:t>
                      </a:r>
                      <a:r>
                        <a:rPr lang="en-GB" dirty="0" smtClean="0"/>
                        <a:t> / Modern </a:t>
                      </a:r>
                      <a:r>
                        <a:rPr lang="en-GB" dirty="0"/>
                        <a:t>Foreign Language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Eolaíocht</a:t>
                      </a:r>
                      <a:r>
                        <a:rPr lang="en-GB" baseline="0" dirty="0" smtClean="0"/>
                        <a:t> / </a:t>
                      </a:r>
                      <a:r>
                        <a:rPr lang="en-GB" dirty="0" smtClean="0"/>
                        <a:t>Science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Ábhair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Practiciúla</a:t>
                      </a:r>
                      <a:r>
                        <a:rPr lang="en-GB" baseline="0" dirty="0" smtClean="0"/>
                        <a:t> / </a:t>
                      </a:r>
                      <a:r>
                        <a:rPr lang="en-GB" dirty="0" smtClean="0"/>
                        <a:t>Practical </a:t>
                      </a:r>
                      <a:r>
                        <a:rPr lang="en-GB" dirty="0"/>
                        <a:t>Subjects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Artistic and Creative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Sóisialta</a:t>
                      </a:r>
                      <a:r>
                        <a:rPr lang="en-GB" baseline="0" dirty="0" smtClean="0"/>
                        <a:t> / </a:t>
                      </a:r>
                      <a:r>
                        <a:rPr lang="en-GB" dirty="0" smtClean="0"/>
                        <a:t>Social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Gnó</a:t>
                      </a:r>
                      <a:r>
                        <a:rPr lang="en-GB" dirty="0" smtClean="0"/>
                        <a:t> / Business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931082"/>
                  </a:ext>
                </a:extLst>
              </a:tr>
              <a:tr h="814397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Fráincís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French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Bitheolaiocht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Biology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Foirgníoch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Construction </a:t>
                      </a:r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Studies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Ealaíon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Art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Tíreolas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Geography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Staidéar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Gnó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Business </a:t>
                      </a:r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Studies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132931"/>
                  </a:ext>
                </a:extLst>
              </a:tr>
              <a:tr h="814397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Spáinis</a:t>
                      </a:r>
                      <a:r>
                        <a:rPr lang="en-GB" dirty="0" smtClean="0"/>
                        <a:t>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Spanish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Fisic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Physics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Design and Communication Graphics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Ceol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Music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Stair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/ History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Cúntasaíocht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Accounting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9044"/>
                  </a:ext>
                </a:extLst>
              </a:tr>
              <a:tr h="1058717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Ceimic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Chemistry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Teicneolaíocht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Technology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Eacnamaíocht</a:t>
                      </a:r>
                      <a:r>
                        <a:rPr lang="en-GB" baseline="0" dirty="0" smtClean="0"/>
                        <a:t> Bhaile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Home Economics</a:t>
                      </a:r>
                      <a:endParaRPr lang="en-IE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Eacnamaíocht</a:t>
                      </a:r>
                      <a:r>
                        <a:rPr lang="en-GB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Economics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203597"/>
                  </a:ext>
                </a:extLst>
              </a:tr>
              <a:tr h="130303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Eolaiocht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Talamhaíochta</a:t>
                      </a:r>
                      <a:r>
                        <a:rPr lang="en-GB" baseline="0" dirty="0" smtClean="0"/>
                        <a:t> / </a:t>
                      </a:r>
                      <a:r>
                        <a:rPr lang="en-GB" dirty="0" smtClean="0">
                          <a:solidFill>
                            <a:srgbClr val="0070C0"/>
                          </a:solidFill>
                        </a:rPr>
                        <a:t>Agricultural Science </a:t>
                      </a:r>
                      <a:r>
                        <a:rPr lang="en-GB" dirty="0" smtClean="0"/>
                        <a:t>(</a:t>
                      </a:r>
                      <a:r>
                        <a:rPr lang="en-GB" dirty="0" err="1" smtClean="0"/>
                        <a:t>Nua</a:t>
                      </a:r>
                      <a:r>
                        <a:rPr lang="en-GB" dirty="0" smtClean="0"/>
                        <a:t>/New)</a:t>
                      </a:r>
                      <a:endParaRPr lang="en-I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31940"/>
                  </a:ext>
                </a:extLst>
              </a:tr>
              <a:tr h="814397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Mata </a:t>
                      </a:r>
                      <a:r>
                        <a:rPr lang="en-US" dirty="0" err="1" smtClean="0"/>
                        <a:t>Feidhmeach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Applied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Maths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65280"/>
                  </a:ext>
                </a:extLst>
              </a:tr>
              <a:tr h="325759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725074"/>
                  </a:ext>
                </a:extLst>
              </a:tr>
              <a:tr h="325759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43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1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386A-8A8F-41DF-A34B-F895A028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70" y="377136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Teangacha</a:t>
            </a:r>
            <a:r>
              <a:rPr lang="en-GB" dirty="0" smtClean="0"/>
              <a:t> </a:t>
            </a:r>
            <a:r>
              <a:rPr lang="en-GB" dirty="0" err="1" smtClean="0"/>
              <a:t>Iasachta</a:t>
            </a:r>
            <a:r>
              <a:rPr lang="en-GB" dirty="0" smtClean="0"/>
              <a:t> / </a:t>
            </a:r>
            <a:r>
              <a:rPr lang="en-GB" dirty="0" smtClean="0">
                <a:solidFill>
                  <a:srgbClr val="0070C0"/>
                </a:solidFill>
              </a:rPr>
              <a:t>Modern </a:t>
            </a:r>
            <a:r>
              <a:rPr lang="en-GB" dirty="0">
                <a:solidFill>
                  <a:srgbClr val="0070C0"/>
                </a:solidFill>
              </a:rPr>
              <a:t>foreign language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8449-E953-4BEC-8D84-B904F2E80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97442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Fráincís</a:t>
            </a:r>
            <a:r>
              <a:rPr lang="en-GB" sz="2800" dirty="0" smtClean="0"/>
              <a:t> / French</a:t>
            </a:r>
            <a:endParaRPr lang="en-GB" sz="2800" dirty="0"/>
          </a:p>
          <a:p>
            <a:r>
              <a:rPr lang="en-GB" sz="2800" dirty="0" err="1" smtClean="0"/>
              <a:t>Spáinis</a:t>
            </a:r>
            <a:r>
              <a:rPr lang="en-GB" sz="2800" dirty="0" smtClean="0"/>
              <a:t> / Spanish</a:t>
            </a:r>
            <a:endParaRPr lang="en-GB" sz="2800" dirty="0"/>
          </a:p>
          <a:p>
            <a:r>
              <a:rPr lang="en-GB" sz="2800" dirty="0" err="1" smtClean="0"/>
              <a:t>Roghnóidh</a:t>
            </a:r>
            <a:r>
              <a:rPr lang="en-GB" sz="2800" dirty="0" smtClean="0"/>
              <a:t> </a:t>
            </a:r>
            <a:r>
              <a:rPr lang="en-GB" sz="2800" dirty="0" err="1" smtClean="0"/>
              <a:t>daltaí</a:t>
            </a:r>
            <a:r>
              <a:rPr lang="en-GB" sz="2800" dirty="0" smtClean="0"/>
              <a:t> an </a:t>
            </a:r>
            <a:r>
              <a:rPr lang="en-GB" sz="2800" dirty="0" err="1" smtClean="0"/>
              <a:t>teanga</a:t>
            </a:r>
            <a:r>
              <a:rPr lang="en-GB" sz="2800" dirty="0" smtClean="0"/>
              <a:t> </a:t>
            </a:r>
            <a:r>
              <a:rPr lang="en-GB" sz="2800" dirty="0" err="1" smtClean="0"/>
              <a:t>rinne</a:t>
            </a:r>
            <a:r>
              <a:rPr lang="en-GB" sz="2800" dirty="0" smtClean="0"/>
              <a:t> said don T.S / </a:t>
            </a:r>
            <a:r>
              <a:rPr lang="en-GB" sz="2800" dirty="0" smtClean="0">
                <a:solidFill>
                  <a:srgbClr val="0070C0"/>
                </a:solidFill>
              </a:rPr>
              <a:t>Students </a:t>
            </a:r>
            <a:r>
              <a:rPr lang="en-GB" sz="2800" dirty="0">
                <a:solidFill>
                  <a:srgbClr val="0070C0"/>
                </a:solidFill>
              </a:rPr>
              <a:t>will choose the language they studied for Junior Cert</a:t>
            </a:r>
          </a:p>
          <a:p>
            <a:r>
              <a:rPr lang="en-GB" sz="2800" dirty="0" err="1" smtClean="0"/>
              <a:t>Teangacha</a:t>
            </a:r>
            <a:r>
              <a:rPr lang="en-GB" sz="2800" dirty="0" smtClean="0"/>
              <a:t> </a:t>
            </a:r>
            <a:r>
              <a:rPr lang="en-GB" sz="2800" dirty="0" err="1" smtClean="0"/>
              <a:t>eile</a:t>
            </a:r>
            <a:r>
              <a:rPr lang="en-GB" sz="2800" dirty="0" smtClean="0"/>
              <a:t>:  </a:t>
            </a:r>
            <a:r>
              <a:rPr lang="en-GB" sz="2800" dirty="0" smtClean="0">
                <a:solidFill>
                  <a:srgbClr val="0070C0"/>
                </a:solidFill>
              </a:rPr>
              <a:t>if </a:t>
            </a:r>
            <a:r>
              <a:rPr lang="en-GB" sz="2800" dirty="0">
                <a:solidFill>
                  <a:srgbClr val="0070C0"/>
                </a:solidFill>
              </a:rPr>
              <a:t>a student is fluent in another language, for example Polish – it is possible to study this outside of school and take the leaving cert exam in it</a:t>
            </a:r>
            <a:endParaRPr lang="en-I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Máithreánach</a:t>
            </a:r>
            <a:r>
              <a:rPr lang="en-US" dirty="0" smtClean="0"/>
              <a:t> </a:t>
            </a:r>
            <a:r>
              <a:rPr lang="en-IE" dirty="0" smtClean="0"/>
              <a:t>/ </a:t>
            </a:r>
            <a:r>
              <a:rPr lang="en-IE" dirty="0" smtClean="0">
                <a:solidFill>
                  <a:srgbClr val="0070C0"/>
                </a:solidFill>
              </a:rPr>
              <a:t>Matriculation 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87503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r>
              <a:rPr lang="en-IE" altLang="en-US" sz="5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IE" altLang="en-US" sz="51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Rud</a:t>
            </a:r>
            <a:r>
              <a:rPr lang="en-IE" altLang="en-US" sz="5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ag </a:t>
            </a:r>
            <a:r>
              <a:rPr lang="en-IE" altLang="en-US" sz="51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teastáil</a:t>
            </a:r>
            <a:r>
              <a:rPr lang="en-IE" altLang="en-US" sz="5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51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chun</a:t>
            </a:r>
            <a:r>
              <a:rPr lang="en-IE" altLang="en-US" sz="5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51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freastal</a:t>
            </a:r>
            <a:r>
              <a:rPr lang="en-IE" altLang="en-US" sz="5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51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</a:t>
            </a:r>
            <a:r>
              <a:rPr lang="en-IE" altLang="en-US" sz="5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en-IE" altLang="en-US" sz="51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Ollscoil</a:t>
            </a:r>
            <a:r>
              <a:rPr lang="en-IE" altLang="en-US" sz="51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/ </a:t>
            </a:r>
            <a:r>
              <a:rPr lang="en-IE" altLang="en-US" sz="5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IE" altLang="en-US" sz="51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things needed for college entry</a:t>
            </a:r>
          </a:p>
          <a:p>
            <a:pPr>
              <a:buNone/>
              <a:defRPr/>
            </a:pPr>
            <a:endParaRPr lang="en-IE" altLang="en-US" sz="4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IE" altLang="en-US" sz="7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1)	Matriculation (</a:t>
            </a:r>
            <a:r>
              <a:rPr lang="en-IE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minimum subject entry requirements</a:t>
            </a:r>
            <a:r>
              <a:rPr lang="en-IE" altLang="en-US" sz="7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)/</a:t>
            </a:r>
            <a:r>
              <a:rPr lang="en-IE" altLang="en-US" sz="7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íosmhéid</a:t>
            </a:r>
            <a:r>
              <a:rPr lang="en-IE" altLang="en-US" sz="7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7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ábhar</a:t>
            </a:r>
            <a:endParaRPr lang="en-IE" altLang="en-US" sz="7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IE" altLang="en-US" sz="7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IE" altLang="en-US" sz="7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2)	Points/</a:t>
            </a:r>
            <a:r>
              <a:rPr lang="en-IE" altLang="en-US" sz="7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Pointí</a:t>
            </a:r>
            <a:endParaRPr lang="en-US" altLang="en-US" sz="7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2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EA20-F736-4117-BF64-F3887A7A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IE" dirty="0" err="1" smtClean="0"/>
              <a:t>Ábhair</a:t>
            </a:r>
            <a:r>
              <a:rPr lang="en-IE" dirty="0" smtClean="0"/>
              <a:t> </a:t>
            </a:r>
            <a:r>
              <a:rPr lang="en-IE" dirty="0" err="1" smtClean="0"/>
              <a:t>Eolaíochta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Science </a:t>
            </a:r>
            <a:r>
              <a:rPr lang="en-IE" dirty="0">
                <a:solidFill>
                  <a:srgbClr val="0070C0"/>
                </a:solidFill>
              </a:rPr>
              <a:t>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0B6DC-5613-4670-B4B1-EB1110A7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2015732"/>
            <a:ext cx="11168743" cy="3450613"/>
          </a:xfrm>
        </p:spPr>
        <p:txBody>
          <a:bodyPr>
            <a:normAutofit/>
          </a:bodyPr>
          <a:lstStyle/>
          <a:p>
            <a:pPr fontAlgn="base"/>
            <a:r>
              <a:rPr lang="en-IE" sz="2800" dirty="0" err="1" smtClean="0"/>
              <a:t>Ábhar</a:t>
            </a:r>
            <a:r>
              <a:rPr lang="en-IE" sz="2800" dirty="0" smtClean="0"/>
              <a:t> </a:t>
            </a:r>
            <a:r>
              <a:rPr lang="en-IE" sz="2800" dirty="0" err="1" smtClean="0"/>
              <a:t>Eolaíochta</a:t>
            </a:r>
            <a:r>
              <a:rPr lang="en-IE" sz="2800" dirty="0" smtClean="0"/>
              <a:t> </a:t>
            </a:r>
            <a:r>
              <a:rPr lang="en-IE" sz="2800" dirty="0" err="1" smtClean="0"/>
              <a:t>amháin</a:t>
            </a:r>
            <a:r>
              <a:rPr lang="en-IE" sz="2800" dirty="0" smtClean="0"/>
              <a:t> ag </a:t>
            </a:r>
            <a:r>
              <a:rPr lang="en-IE" sz="2800" dirty="0" err="1" smtClean="0"/>
              <a:t>teastáil</a:t>
            </a:r>
            <a:r>
              <a:rPr lang="en-IE" sz="2800" dirty="0" smtClean="0"/>
              <a:t> / </a:t>
            </a:r>
            <a:r>
              <a:rPr lang="en-IE" sz="2800" dirty="0" smtClean="0">
                <a:solidFill>
                  <a:srgbClr val="0070C0"/>
                </a:solidFill>
              </a:rPr>
              <a:t>One</a:t>
            </a:r>
            <a:r>
              <a:rPr lang="en-IE" sz="2800" dirty="0">
                <a:solidFill>
                  <a:srgbClr val="0070C0"/>
                </a:solidFill>
              </a:rPr>
              <a:t>  science subject is essential </a:t>
            </a:r>
            <a:r>
              <a:rPr lang="en-IE" sz="2800" dirty="0" smtClean="0">
                <a:solidFill>
                  <a:srgbClr val="0070C0"/>
                </a:solidFill>
              </a:rPr>
              <a:t>for: </a:t>
            </a:r>
            <a:r>
              <a:rPr lang="en-IE" sz="2800" dirty="0"/>
              <a:t>the following careers</a:t>
            </a:r>
          </a:p>
          <a:p>
            <a:pPr fontAlgn="base"/>
            <a:endParaRPr lang="en-IE" sz="4200" b="1" dirty="0"/>
          </a:p>
          <a:p>
            <a:pPr fontAlgn="base"/>
            <a:endParaRPr lang="en-IE" sz="4200" b="1" dirty="0"/>
          </a:p>
          <a:p>
            <a:endParaRPr lang="en-I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8C55E5-5CDD-4583-ABAF-3FDCBD8ED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41477"/>
              </p:ext>
            </p:extLst>
          </p:nvPr>
        </p:nvGraphicFramePr>
        <p:xfrm>
          <a:off x="1052944" y="2664244"/>
          <a:ext cx="8908472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118">
                  <a:extLst>
                    <a:ext uri="{9D8B030D-6E8A-4147-A177-3AD203B41FA5}">
                      <a16:colId xmlns:a16="http://schemas.microsoft.com/office/drawing/2014/main" val="1183670149"/>
                    </a:ext>
                  </a:extLst>
                </a:gridCol>
                <a:gridCol w="2227118">
                  <a:extLst>
                    <a:ext uri="{9D8B030D-6E8A-4147-A177-3AD203B41FA5}">
                      <a16:colId xmlns:a16="http://schemas.microsoft.com/office/drawing/2014/main" val="2091538254"/>
                    </a:ext>
                  </a:extLst>
                </a:gridCol>
                <a:gridCol w="2227118">
                  <a:extLst>
                    <a:ext uri="{9D8B030D-6E8A-4147-A177-3AD203B41FA5}">
                      <a16:colId xmlns:a16="http://schemas.microsoft.com/office/drawing/2014/main" val="1856735298"/>
                    </a:ext>
                  </a:extLst>
                </a:gridCol>
                <a:gridCol w="2227118">
                  <a:extLst>
                    <a:ext uri="{9D8B030D-6E8A-4147-A177-3AD203B41FA5}">
                      <a16:colId xmlns:a16="http://schemas.microsoft.com/office/drawing/2014/main" val="143189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6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Nursing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Home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8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Radiography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Physiotherapy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Occupational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Speech and Language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27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Podiatry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7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Computers and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Environmental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Medical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Architecture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6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PE 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Design and Manufacture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5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*Veterinary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*Medicine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*Dentistry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*Pharmacy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274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1FED-8F5B-42C9-8A8D-EFC9CCE6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Ceimic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Chemistry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5886-5FD2-430A-8162-8BB5EB9DB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IE" b="1" dirty="0" err="1" smtClean="0"/>
              <a:t>Tá</a:t>
            </a:r>
            <a:r>
              <a:rPr lang="en-IE" b="1" dirty="0" smtClean="0"/>
              <a:t> </a:t>
            </a:r>
            <a:r>
              <a:rPr lang="en-IE" b="1" dirty="0" err="1" smtClean="0"/>
              <a:t>Ceimic</a:t>
            </a:r>
            <a:r>
              <a:rPr lang="en-IE" b="1" dirty="0" smtClean="0"/>
              <a:t> ag </a:t>
            </a:r>
            <a:r>
              <a:rPr lang="en-IE" b="1" dirty="0" err="1" smtClean="0"/>
              <a:t>teastáil</a:t>
            </a:r>
            <a:r>
              <a:rPr lang="en-IE" b="1" dirty="0" smtClean="0"/>
              <a:t> / </a:t>
            </a:r>
            <a:r>
              <a:rPr lang="en-IE" b="1" dirty="0" smtClean="0">
                <a:solidFill>
                  <a:srgbClr val="0070C0"/>
                </a:solidFill>
              </a:rPr>
              <a:t>Chemistry </a:t>
            </a:r>
            <a:r>
              <a:rPr lang="en-IE" dirty="0">
                <a:solidFill>
                  <a:srgbClr val="0070C0"/>
                </a:solidFill>
              </a:rPr>
              <a:t>is required for </a:t>
            </a:r>
            <a:r>
              <a:rPr lang="en-US" dirty="0">
                <a:solidFill>
                  <a:srgbClr val="0070C0"/>
                </a:solidFill>
              </a:rPr>
              <a:t>​</a:t>
            </a:r>
          </a:p>
          <a:p>
            <a:pPr fontAlgn="base"/>
            <a:r>
              <a:rPr lang="en-US" dirty="0"/>
              <a:t>Human Nutrition and Biomed Science DIT</a:t>
            </a:r>
          </a:p>
          <a:p>
            <a:pPr fontAlgn="base"/>
            <a:r>
              <a:rPr lang="en-IE" dirty="0"/>
              <a:t>Dentistry​</a:t>
            </a:r>
          </a:p>
          <a:p>
            <a:pPr fontAlgn="base"/>
            <a:r>
              <a:rPr lang="en-IE" dirty="0"/>
              <a:t>Dietician​</a:t>
            </a:r>
          </a:p>
          <a:p>
            <a:pPr fontAlgn="base"/>
            <a:r>
              <a:rPr lang="en-IE" dirty="0"/>
              <a:t>Pharmacy​</a:t>
            </a:r>
          </a:p>
          <a:p>
            <a:pPr fontAlgn="base"/>
            <a:r>
              <a:rPr lang="en-IE" dirty="0"/>
              <a:t>Veterinary Medicine​</a:t>
            </a:r>
          </a:p>
          <a:p>
            <a:pPr marL="0" indent="0" fontAlgn="base">
              <a:buNone/>
            </a:pPr>
            <a:r>
              <a:rPr lang="en-IE" b="1" dirty="0"/>
              <a:t>Medicine - </a:t>
            </a:r>
            <a:r>
              <a:rPr lang="en-IE" dirty="0"/>
              <a:t>in some colleges​ there are specific subject combinations – in all colleges if you enter with </a:t>
            </a:r>
            <a:r>
              <a:rPr lang="en-IE" u="sng" dirty="0" smtClean="0"/>
              <a:t>2 </a:t>
            </a:r>
            <a:r>
              <a:rPr lang="en-IE" u="sng" dirty="0"/>
              <a:t>science subjects </a:t>
            </a:r>
            <a:r>
              <a:rPr lang="en-IE" dirty="0"/>
              <a:t>you can qualify in 5 years instead of 6</a:t>
            </a:r>
          </a:p>
          <a:p>
            <a:pPr marL="0" indent="0" fontAlgn="base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23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5D41-D814-4E1B-BA2C-3BC74E75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Bitheolaíocht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Biology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7223-0481-4240-83AE-B9023AA29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dirty="0" err="1"/>
              <a:t>Tá</a:t>
            </a:r>
            <a:r>
              <a:rPr lang="en-IE" b="1" dirty="0"/>
              <a:t> </a:t>
            </a:r>
            <a:r>
              <a:rPr lang="en-IE" b="1" dirty="0" err="1" smtClean="0"/>
              <a:t>Bitheolaiocht</a:t>
            </a:r>
            <a:r>
              <a:rPr lang="en-IE" b="1" dirty="0" smtClean="0"/>
              <a:t> ag </a:t>
            </a:r>
            <a:r>
              <a:rPr lang="en-IE" b="1" dirty="0" err="1"/>
              <a:t>teastáil</a:t>
            </a:r>
            <a:r>
              <a:rPr lang="en-IE" b="1" dirty="0"/>
              <a:t> </a:t>
            </a:r>
            <a:r>
              <a:rPr lang="en-IE" b="1" dirty="0" smtClean="0"/>
              <a:t>/ 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en-US" sz="2200" dirty="0" smtClean="0">
                <a:solidFill>
                  <a:srgbClr val="0070C0"/>
                </a:solidFill>
              </a:rPr>
              <a:t>equirement </a:t>
            </a:r>
            <a:r>
              <a:rPr lang="en-US" sz="2200" dirty="0">
                <a:solidFill>
                  <a:srgbClr val="0070C0"/>
                </a:solidFill>
              </a:rPr>
              <a:t>for </a:t>
            </a:r>
          </a:p>
          <a:p>
            <a:r>
              <a:rPr lang="en-US" sz="2200" dirty="0"/>
              <a:t>Genetics course at UCC </a:t>
            </a:r>
          </a:p>
          <a:p>
            <a:r>
              <a:rPr lang="en-US" sz="2200" dirty="0"/>
              <a:t>Human Health and Disease at Trinity​</a:t>
            </a:r>
          </a:p>
          <a:p>
            <a:r>
              <a:rPr lang="en-US" sz="2200" dirty="0" smtClean="0"/>
              <a:t>Home </a:t>
            </a:r>
            <a:r>
              <a:rPr lang="en-US" sz="2200" dirty="0"/>
              <a:t>Economics with Biology in St </a:t>
            </a:r>
            <a:r>
              <a:rPr lang="en-US" sz="2200" dirty="0" err="1"/>
              <a:t>Angelas</a:t>
            </a:r>
            <a:endParaRPr lang="en-US" sz="2200" dirty="0"/>
          </a:p>
          <a:p>
            <a:r>
              <a:rPr lang="en-US" sz="2200" dirty="0"/>
              <a:t>Health Science in LYIT</a:t>
            </a:r>
          </a:p>
          <a:p>
            <a:endParaRPr lang="en-US" sz="2200" dirty="0"/>
          </a:p>
          <a:p>
            <a:r>
              <a:rPr lang="en-US" sz="2200" dirty="0"/>
              <a:t>Desirable for courses in Nursing, Veterinary, Medicine, Pharmacy, Nutrition, Beauty Therapy​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774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2242F-BD57-4A61-9E99-E2999231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Fisic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Physics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69CAE-B826-40F8-9925-F4969AD0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b="1" dirty="0" err="1"/>
              <a:t>Tá</a:t>
            </a:r>
            <a:r>
              <a:rPr lang="en-IE" b="1" dirty="0"/>
              <a:t> </a:t>
            </a:r>
            <a:r>
              <a:rPr lang="en-IE" b="1" dirty="0" err="1" smtClean="0"/>
              <a:t>Fisic</a:t>
            </a:r>
            <a:r>
              <a:rPr lang="en-IE" b="1" dirty="0" smtClean="0"/>
              <a:t> ag </a:t>
            </a:r>
            <a:r>
              <a:rPr lang="en-IE" b="1" dirty="0" err="1"/>
              <a:t>teastáil</a:t>
            </a:r>
            <a:r>
              <a:rPr lang="en-IE" b="1" dirty="0"/>
              <a:t> </a:t>
            </a:r>
            <a:r>
              <a:rPr lang="en-IE" b="1" dirty="0" smtClean="0"/>
              <a:t>/ </a:t>
            </a:r>
            <a:r>
              <a:rPr lang="en-US" b="1" dirty="0" smtClean="0">
                <a:solidFill>
                  <a:srgbClr val="0070C0"/>
                </a:solidFill>
              </a:rPr>
              <a:t>Required </a:t>
            </a:r>
            <a:r>
              <a:rPr lang="en-US" b="1" dirty="0">
                <a:solidFill>
                  <a:srgbClr val="0070C0"/>
                </a:solidFill>
              </a:rPr>
              <a:t>for</a:t>
            </a:r>
          </a:p>
          <a:p>
            <a:r>
              <a:rPr lang="en-US" dirty="0"/>
              <a:t>Theoretical Physics in Trinity</a:t>
            </a:r>
          </a:p>
          <a:p>
            <a:pPr marL="0" indent="0">
              <a:buNone/>
            </a:pPr>
            <a:r>
              <a:rPr lang="en-US" dirty="0"/>
              <a:t>Very relevant and desirable subject in Engineering and Computers/Software but not necessary as an entry subject​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kind of student would Physics suit?</a:t>
            </a:r>
            <a:endParaRPr lang="en-US" dirty="0"/>
          </a:p>
          <a:p>
            <a:r>
              <a:rPr lang="en-US" dirty="0"/>
              <a:t>Students who wonder why and ask how</a:t>
            </a:r>
          </a:p>
          <a:p>
            <a:r>
              <a:rPr lang="en-US" b="1" dirty="0"/>
              <a:t>Students who are interested in the following careers would be advised to study Physics: Electrician, Optician, Doctor, Dentist, Engineer, Computer Technician and Programmer.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85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2E4B-BBCC-4241-9E12-D543828A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83" y="635554"/>
            <a:ext cx="9603275" cy="1049235"/>
          </a:xfrm>
        </p:spPr>
        <p:txBody>
          <a:bodyPr/>
          <a:lstStyle/>
          <a:p>
            <a:r>
              <a:rPr lang="en-IE" dirty="0" err="1" smtClean="0"/>
              <a:t>Ábhar</a:t>
            </a:r>
            <a:r>
              <a:rPr lang="en-IE" dirty="0" smtClean="0"/>
              <a:t> </a:t>
            </a:r>
            <a:r>
              <a:rPr lang="en-IE" dirty="0" err="1" smtClean="0"/>
              <a:t>nua</a:t>
            </a:r>
            <a:r>
              <a:rPr lang="en-IE" dirty="0" smtClean="0"/>
              <a:t>: </a:t>
            </a:r>
            <a:r>
              <a:rPr lang="en-IE" dirty="0" err="1" smtClean="0"/>
              <a:t>Eolaíocht</a:t>
            </a:r>
            <a:r>
              <a:rPr lang="en-IE" dirty="0" smtClean="0"/>
              <a:t> </a:t>
            </a:r>
            <a:r>
              <a:rPr lang="en-IE" dirty="0" err="1" smtClean="0"/>
              <a:t>talamhaíochta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Agricultural </a:t>
            </a:r>
            <a:r>
              <a:rPr lang="en-IE" dirty="0">
                <a:solidFill>
                  <a:srgbClr val="0070C0"/>
                </a:solidFill>
              </a:rPr>
              <a:t>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D3BE1-3AA3-4111-AE2C-F36CB75B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5" y="1853754"/>
            <a:ext cx="11054855" cy="4491628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600"/>
              </a:spcBef>
              <a:buNone/>
            </a:pPr>
            <a:r>
              <a:rPr lang="en-GB" b="1" dirty="0" smtClean="0"/>
              <a:t>4 </a:t>
            </a:r>
            <a:r>
              <a:rPr lang="en-GB" b="1" dirty="0" err="1" smtClean="0"/>
              <a:t>Chuid</a:t>
            </a:r>
            <a:r>
              <a:rPr lang="en-GB" b="1" dirty="0" smtClean="0"/>
              <a:t> / 4 Parts: </a:t>
            </a:r>
            <a:endParaRPr lang="en-GB" b="1" dirty="0"/>
          </a:p>
          <a:p>
            <a:pPr marL="288000" indent="0" fontAlgn="base">
              <a:spcBef>
                <a:spcPts val="0"/>
              </a:spcBef>
              <a:buNone/>
            </a:pPr>
            <a:r>
              <a:rPr lang="en-GB" dirty="0" smtClean="0"/>
              <a:t>1. Scientific practice   2. Soils   3. Crops   4. Animals</a:t>
            </a:r>
            <a:endParaRPr lang="en-GB" dirty="0"/>
          </a:p>
          <a:p>
            <a:pPr fontAlgn="base"/>
            <a:r>
              <a:rPr lang="en-GB" b="1" dirty="0" err="1" smtClean="0"/>
              <a:t>Turgnaimh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70C0"/>
                </a:solidFill>
              </a:rPr>
              <a:t>/ Experiments</a:t>
            </a:r>
            <a:r>
              <a:rPr lang="en-GB" b="1" dirty="0">
                <a:solidFill>
                  <a:srgbClr val="0070C0"/>
                </a:solidFill>
              </a:rPr>
              <a:t>:</a:t>
            </a:r>
            <a:endParaRPr lang="en-GB" dirty="0">
              <a:solidFill>
                <a:srgbClr val="0070C0"/>
              </a:solidFill>
            </a:endParaRPr>
          </a:p>
          <a:p>
            <a:pPr fontAlgn="base"/>
            <a:r>
              <a:rPr lang="en-GB" b="1" dirty="0" smtClean="0"/>
              <a:t>Individual </a:t>
            </a:r>
            <a:r>
              <a:rPr lang="en-GB" b="1" dirty="0"/>
              <a:t>Investigative Study: </a:t>
            </a:r>
            <a:endParaRPr lang="en-GB" dirty="0"/>
          </a:p>
          <a:p>
            <a:pPr lvl="1" fontAlgn="base">
              <a:spcBef>
                <a:spcPts val="600"/>
              </a:spcBef>
            </a:pPr>
            <a:r>
              <a:rPr lang="en-GB" sz="2000" dirty="0"/>
              <a:t>Worth 25%, 2,500 words, a new thematic brief is released every second year. This year's topic is </a:t>
            </a:r>
            <a:r>
              <a:rPr lang="en-GB" sz="2000" dirty="0" err="1"/>
              <a:t>sustainabilty</a:t>
            </a:r>
            <a:r>
              <a:rPr lang="en-GB" sz="2000" dirty="0"/>
              <a:t>. </a:t>
            </a:r>
          </a:p>
          <a:p>
            <a:pPr lvl="1" fontAlgn="base">
              <a:spcBef>
                <a:spcPts val="600"/>
              </a:spcBef>
            </a:pPr>
            <a:r>
              <a:rPr lang="en-GB" sz="2000" dirty="0" smtClean="0"/>
              <a:t>Students </a:t>
            </a:r>
            <a:r>
              <a:rPr lang="en-GB" sz="2000" dirty="0"/>
              <a:t>must carry out their own individual experiment(s) and do research on the topic. </a:t>
            </a:r>
          </a:p>
          <a:p>
            <a:pPr fontAlgn="base"/>
            <a:r>
              <a:rPr lang="en-GB" b="1" dirty="0" err="1" smtClean="0"/>
              <a:t>Scrúdú</a:t>
            </a:r>
            <a:r>
              <a:rPr lang="en-GB" b="1" dirty="0" smtClean="0"/>
              <a:t> </a:t>
            </a:r>
            <a:r>
              <a:rPr lang="en-GB" b="1" dirty="0" err="1" smtClean="0"/>
              <a:t>Scríofa</a:t>
            </a:r>
            <a:r>
              <a:rPr lang="en-GB" b="1" dirty="0" smtClean="0"/>
              <a:t> / </a:t>
            </a:r>
            <a:r>
              <a:rPr lang="en-GB" b="1" dirty="0" smtClean="0">
                <a:solidFill>
                  <a:srgbClr val="0070C0"/>
                </a:solidFill>
              </a:rPr>
              <a:t>Written </a:t>
            </a:r>
            <a:r>
              <a:rPr lang="en-GB" b="1" dirty="0">
                <a:solidFill>
                  <a:srgbClr val="0070C0"/>
                </a:solidFill>
              </a:rPr>
              <a:t>Exam:</a:t>
            </a:r>
            <a:endParaRPr lang="en-GB" dirty="0">
              <a:solidFill>
                <a:srgbClr val="0070C0"/>
              </a:solidFill>
            </a:endParaRPr>
          </a:p>
          <a:p>
            <a:pPr lvl="1" fontAlgn="base">
              <a:spcBef>
                <a:spcPts val="0"/>
              </a:spcBef>
            </a:pPr>
            <a:r>
              <a:rPr lang="en-GB" dirty="0"/>
              <a:t>Worth 75</a:t>
            </a:r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9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997F-8334-4BFE-B55D-D1E47AD6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Á</a:t>
            </a:r>
            <a:r>
              <a:rPr lang="en-IE" dirty="0" err="1" smtClean="0"/>
              <a:t>bhair</a:t>
            </a:r>
            <a:r>
              <a:rPr lang="en-IE" dirty="0" smtClean="0"/>
              <a:t> </a:t>
            </a:r>
            <a:r>
              <a:rPr lang="en-IE" dirty="0" err="1" smtClean="0"/>
              <a:t>Practiciúla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8712-3671-452B-8B00-0CF7097B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1113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en-IE" dirty="0">
                <a:solidFill>
                  <a:srgbClr val="0070C0"/>
                </a:solidFill>
              </a:rPr>
              <a:t>De</a:t>
            </a:r>
            <a:r>
              <a:rPr lang="en-IE" b="1" dirty="0">
                <a:solidFill>
                  <a:srgbClr val="0070C0"/>
                </a:solidFill>
              </a:rPr>
              <a:t>sign and communication graphics </a:t>
            </a:r>
            <a:r>
              <a:rPr lang="en-IE" b="1" dirty="0"/>
              <a:t>(</a:t>
            </a:r>
            <a:r>
              <a:rPr lang="en-IE" b="1" dirty="0" smtClean="0"/>
              <a:t>DCG</a:t>
            </a:r>
            <a:r>
              <a:rPr lang="en-IE" dirty="0" smtClean="0"/>
              <a:t>): (</a:t>
            </a:r>
            <a:r>
              <a:rPr lang="en-IE" dirty="0"/>
              <a:t>Continuation of Technical Graphics</a:t>
            </a:r>
            <a:r>
              <a:rPr lang="en-US" dirty="0" smtClean="0"/>
              <a:t>​)</a:t>
            </a:r>
            <a:endParaRPr lang="en-IE" dirty="0" smtClean="0"/>
          </a:p>
          <a:p>
            <a:pPr lvl="1" fontAlgn="base"/>
            <a:r>
              <a:rPr lang="en-IE" dirty="0" smtClean="0"/>
              <a:t>60</a:t>
            </a:r>
            <a:r>
              <a:rPr lang="en-IE" dirty="0"/>
              <a:t>% TG board drawing exam</a:t>
            </a:r>
            <a:r>
              <a:rPr lang="en-US" dirty="0"/>
              <a:t>​</a:t>
            </a:r>
          </a:p>
          <a:p>
            <a:pPr lvl="1" fontAlgn="base"/>
            <a:r>
              <a:rPr lang="en-IE" dirty="0"/>
              <a:t>40% Practical Project completed on computer</a:t>
            </a:r>
            <a:r>
              <a:rPr lang="en-US" dirty="0" smtClean="0"/>
              <a:t>​</a:t>
            </a:r>
          </a:p>
          <a:p>
            <a:pPr lvl="1" fontAlgn="base"/>
            <a:endParaRPr lang="en-US" dirty="0"/>
          </a:p>
          <a:p>
            <a:pPr marL="0" indent="0" fontAlgn="base">
              <a:buNone/>
            </a:pPr>
            <a:r>
              <a:rPr lang="en-IE" b="1" dirty="0" err="1"/>
              <a:t>Foirgníocht</a:t>
            </a:r>
            <a:r>
              <a:rPr lang="en-IE" b="1" dirty="0"/>
              <a:t> / </a:t>
            </a:r>
            <a:r>
              <a:rPr lang="en-IE" b="1" dirty="0">
                <a:solidFill>
                  <a:srgbClr val="0070C0"/>
                </a:solidFill>
              </a:rPr>
              <a:t>Construction </a:t>
            </a:r>
            <a:r>
              <a:rPr lang="en-IE" b="1" dirty="0" smtClean="0">
                <a:solidFill>
                  <a:srgbClr val="0070C0"/>
                </a:solidFill>
              </a:rPr>
              <a:t>studies</a:t>
            </a:r>
            <a:r>
              <a:rPr lang="en-IE" dirty="0" smtClean="0">
                <a:solidFill>
                  <a:srgbClr val="0070C0"/>
                </a:solidFill>
              </a:rPr>
              <a:t>: </a:t>
            </a:r>
            <a:r>
              <a:rPr lang="en-GB" dirty="0"/>
              <a:t>Continuation of Materials Technology (Woodwork) </a:t>
            </a:r>
            <a:endParaRPr lang="en-IE" dirty="0" smtClean="0">
              <a:solidFill>
                <a:srgbClr val="0070C0"/>
              </a:solidFill>
            </a:endParaRPr>
          </a:p>
          <a:p>
            <a:pPr lvl="1" fontAlgn="base"/>
            <a:r>
              <a:rPr lang="en-GB" dirty="0" smtClean="0"/>
              <a:t>50</a:t>
            </a:r>
            <a:r>
              <a:rPr lang="en-GB" dirty="0"/>
              <a:t>% exam</a:t>
            </a:r>
            <a:r>
              <a:rPr lang="en-US" dirty="0"/>
              <a:t>​</a:t>
            </a:r>
          </a:p>
          <a:p>
            <a:pPr lvl="1" fontAlgn="base"/>
            <a:r>
              <a:rPr lang="en-GB" dirty="0"/>
              <a:t>25% Day Project</a:t>
            </a:r>
            <a:r>
              <a:rPr lang="en-US" dirty="0"/>
              <a:t>​</a:t>
            </a:r>
          </a:p>
          <a:p>
            <a:pPr lvl="1" fontAlgn="base"/>
            <a:r>
              <a:rPr lang="en-GB" dirty="0"/>
              <a:t>25% Practical Project</a:t>
            </a:r>
            <a:r>
              <a:rPr lang="en-US" dirty="0" smtClean="0"/>
              <a:t>​</a:t>
            </a:r>
          </a:p>
          <a:p>
            <a:pPr lvl="1" fontAlgn="base"/>
            <a:endParaRPr lang="en-US" dirty="0"/>
          </a:p>
          <a:p>
            <a:pPr marL="0" indent="0" fontAlgn="base">
              <a:buNone/>
            </a:pPr>
            <a:r>
              <a:rPr lang="en-US" b="1" dirty="0" err="1" smtClean="0"/>
              <a:t>Teicneolaíocht</a:t>
            </a:r>
            <a:r>
              <a:rPr lang="en-US" b="1" dirty="0" smtClean="0"/>
              <a:t> / </a:t>
            </a:r>
            <a:r>
              <a:rPr lang="en-US" b="1" dirty="0" smtClean="0">
                <a:solidFill>
                  <a:srgbClr val="0070C0"/>
                </a:solidFill>
              </a:rPr>
              <a:t>Technology</a:t>
            </a:r>
            <a:r>
              <a:rPr lang="en-US" b="1" dirty="0" smtClean="0"/>
              <a:t>:</a:t>
            </a:r>
          </a:p>
          <a:p>
            <a:pPr lvl="1" fontAlgn="base"/>
            <a:r>
              <a:rPr lang="en-GB" dirty="0"/>
              <a:t>50% exam</a:t>
            </a:r>
            <a:r>
              <a:rPr lang="en-US" dirty="0"/>
              <a:t>​</a:t>
            </a:r>
          </a:p>
          <a:p>
            <a:pPr lvl="1" fontAlgn="base"/>
            <a:r>
              <a:rPr lang="en-GB" dirty="0"/>
              <a:t>25% </a:t>
            </a:r>
            <a:r>
              <a:rPr lang="en-GB" dirty="0" smtClean="0"/>
              <a:t>Project</a:t>
            </a:r>
            <a:r>
              <a:rPr lang="en-US" dirty="0"/>
              <a:t>​</a:t>
            </a:r>
          </a:p>
          <a:p>
            <a:pPr fontAlgn="base"/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37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1273-1A56-4E26-97F1-90D2D05C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Foirgníocht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Construction </a:t>
            </a:r>
            <a:r>
              <a:rPr lang="en-IE" dirty="0">
                <a:solidFill>
                  <a:srgbClr val="0070C0"/>
                </a:solidFill>
              </a:rPr>
              <a:t>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C03A-DB99-4D4A-B14D-E713AC3A8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GB" dirty="0"/>
              <a:t>Continuation of Materials Technology (Woodwork) </a:t>
            </a:r>
            <a:r>
              <a:rPr lang="en-US" dirty="0"/>
              <a:t>​</a:t>
            </a:r>
          </a:p>
          <a:p>
            <a:pPr lvl="1" fontAlgn="base"/>
            <a:r>
              <a:rPr lang="en-GB" dirty="0"/>
              <a:t>50% exam</a:t>
            </a:r>
            <a:r>
              <a:rPr lang="en-US" dirty="0"/>
              <a:t>​</a:t>
            </a:r>
          </a:p>
          <a:p>
            <a:pPr lvl="1" fontAlgn="base"/>
            <a:r>
              <a:rPr lang="en-GB" dirty="0"/>
              <a:t>25% Day Project</a:t>
            </a:r>
            <a:r>
              <a:rPr lang="en-US" dirty="0"/>
              <a:t>​</a:t>
            </a:r>
          </a:p>
          <a:p>
            <a:pPr lvl="1" fontAlgn="base"/>
            <a:r>
              <a:rPr lang="en-GB" dirty="0"/>
              <a:t>25% Practical Project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Useful,</a:t>
            </a:r>
            <a:r>
              <a:rPr lang="ga-IE" dirty="0"/>
              <a:t> </a:t>
            </a:r>
            <a:r>
              <a:rPr lang="ga-IE" u="sng" dirty="0"/>
              <a:t>not necessary</a:t>
            </a:r>
            <a:r>
              <a:rPr lang="en-GB" dirty="0"/>
              <a:t> for careers in Construction</a:t>
            </a:r>
            <a:r>
              <a:rPr lang="en-US" dirty="0"/>
              <a:t>​</a:t>
            </a:r>
            <a:endParaRPr lang="en-GB" dirty="0"/>
          </a:p>
          <a:p>
            <a:pPr fontAlgn="base"/>
            <a:r>
              <a:rPr lang="en-GB" dirty="0"/>
              <a:t>Apprenticeships, Electrician, Quantity Surveyor, Civil Engineering, Teaching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What kind of Student would Construction Studies suit</a:t>
            </a:r>
            <a:endParaRPr lang="en-US" dirty="0"/>
          </a:p>
          <a:p>
            <a:r>
              <a:rPr lang="en-US" dirty="0"/>
              <a:t>It is recommended that a student taking Leaving Certificate Construction Studies has a general interest in buildings and the built environment.</a:t>
            </a:r>
          </a:p>
          <a:p>
            <a:r>
              <a:rPr lang="en-US" dirty="0"/>
              <a:t>Each student should have an aptitude for, and an interest in design and practical work.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77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602A-C213-4BD3-A4F1-12FD8896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Gnó</a:t>
            </a:r>
            <a:r>
              <a:rPr lang="en-IE" dirty="0" smtClean="0"/>
              <a:t>, </a:t>
            </a:r>
            <a:r>
              <a:rPr lang="en-IE" dirty="0" err="1" smtClean="0"/>
              <a:t>Eacnamaíocht</a:t>
            </a:r>
            <a:r>
              <a:rPr lang="en-IE" dirty="0" smtClean="0"/>
              <a:t>, </a:t>
            </a:r>
            <a:r>
              <a:rPr lang="en-IE" dirty="0" err="1" smtClean="0"/>
              <a:t>Cúntasaíocht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Business </a:t>
            </a:r>
            <a:r>
              <a:rPr lang="en-IE" dirty="0">
                <a:solidFill>
                  <a:srgbClr val="0070C0"/>
                </a:solidFill>
              </a:rPr>
              <a:t>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7B7B-81EC-49AF-87A7-893A1084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7" y="1853754"/>
            <a:ext cx="11704320" cy="419972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Cúntasaíocht</a:t>
            </a:r>
            <a:r>
              <a:rPr lang="en-US" b="1" dirty="0" smtClean="0"/>
              <a:t> / </a:t>
            </a:r>
            <a:r>
              <a:rPr lang="en-US" b="1" dirty="0" smtClean="0">
                <a:solidFill>
                  <a:srgbClr val="0070C0"/>
                </a:solidFill>
              </a:rPr>
              <a:t>Accountancy</a:t>
            </a:r>
            <a:r>
              <a:rPr lang="en-US" b="1" dirty="0">
                <a:solidFill>
                  <a:srgbClr val="0070C0"/>
                </a:solidFill>
              </a:rPr>
              <a:t>​</a:t>
            </a:r>
          </a:p>
          <a:p>
            <a:pPr marL="0" indent="0">
              <a:buNone/>
            </a:pPr>
            <a:r>
              <a:rPr lang="en-US" sz="2400" dirty="0"/>
              <a:t>Accounting H4 is an entry requirement onto the Bachelor of Commerce with Accounting from NUI Galway. </a:t>
            </a:r>
            <a:r>
              <a:rPr lang="en-US" sz="2400" dirty="0" err="1" smtClean="0"/>
              <a:t>Compórdach</a:t>
            </a:r>
            <a:r>
              <a:rPr lang="en-US" sz="2400" dirty="0" smtClean="0"/>
              <a:t> le Mata </a:t>
            </a:r>
            <a:r>
              <a:rPr lang="en-US" sz="2400" dirty="0" err="1" smtClean="0"/>
              <a:t>freisin</a:t>
            </a:r>
            <a:r>
              <a:rPr lang="en-US" sz="2400" dirty="0" smtClean="0"/>
              <a:t>/ comfortable with </a:t>
            </a:r>
            <a:r>
              <a:rPr lang="en-US" sz="2400" dirty="0" err="1" smtClean="0"/>
              <a:t>Maths</a:t>
            </a:r>
            <a:r>
              <a:rPr lang="en-US" sz="2400" dirty="0" smtClean="0"/>
              <a:t> advisable)</a:t>
            </a:r>
            <a:endParaRPr lang="en-US" sz="2400" dirty="0"/>
          </a:p>
          <a:p>
            <a:r>
              <a:rPr lang="en-US" sz="2400" b="1" dirty="0" err="1" smtClean="0"/>
              <a:t>Gnó</a:t>
            </a:r>
            <a:r>
              <a:rPr lang="en-US" sz="2400" b="1" dirty="0" smtClean="0"/>
              <a:t> / </a:t>
            </a:r>
            <a:r>
              <a:rPr lang="en-US" sz="2400" b="1" dirty="0" smtClean="0">
                <a:solidFill>
                  <a:srgbClr val="0070C0"/>
                </a:solidFill>
              </a:rPr>
              <a:t>Business </a:t>
            </a:r>
            <a:r>
              <a:rPr lang="en-US" sz="2400" b="1" dirty="0">
                <a:solidFill>
                  <a:srgbClr val="0070C0"/>
                </a:solidFill>
              </a:rPr>
              <a:t>Studies​</a:t>
            </a:r>
          </a:p>
          <a:p>
            <a:pPr marL="0" indent="0">
              <a:buNone/>
            </a:pPr>
            <a:r>
              <a:rPr lang="en-US" sz="2400" dirty="0"/>
              <a:t>It is possible to do Business at third level without having studied Business to Leaving Certificate.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 smtClean="0"/>
              <a:t>Eacnamaíocht</a:t>
            </a:r>
            <a:r>
              <a:rPr lang="en-US" sz="2400" b="1" dirty="0" smtClean="0"/>
              <a:t> / </a:t>
            </a:r>
            <a:r>
              <a:rPr lang="en-US" sz="2400" b="1" dirty="0" smtClean="0">
                <a:solidFill>
                  <a:srgbClr val="0070C0"/>
                </a:solidFill>
              </a:rPr>
              <a:t>Economics</a:t>
            </a:r>
            <a:r>
              <a:rPr lang="en-US" sz="2400" b="1" dirty="0">
                <a:solidFill>
                  <a:srgbClr val="0070C0"/>
                </a:solidFill>
              </a:rPr>
              <a:t>​</a:t>
            </a:r>
          </a:p>
          <a:p>
            <a:pPr marL="0" indent="0">
              <a:buNone/>
            </a:pPr>
            <a:r>
              <a:rPr lang="en-US" sz="2400" dirty="0"/>
              <a:t>It's also possible to study Economics at third level without having studied to leaving certificate although students who have taken Economics for their Leaving Certificate have a distinct advantage over students who have not.  Careers in the Central Bank, Finance, Insurance, Economist and Consulting and Management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8531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767D-F067-4A8B-AFAB-1FE5E6D0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Stair &amp; </a:t>
            </a:r>
            <a:r>
              <a:rPr lang="en-IE" dirty="0" err="1" smtClean="0"/>
              <a:t>Tíreolaíocht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History </a:t>
            </a:r>
            <a:r>
              <a:rPr lang="en-IE" dirty="0">
                <a:solidFill>
                  <a:srgbClr val="0070C0"/>
                </a:solidFill>
              </a:rPr>
              <a:t>and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F639B-0D6C-4D1E-AD47-AF927803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089257" cy="403774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dirty="0" smtClean="0"/>
              <a:t>An </a:t>
            </a:r>
            <a:r>
              <a:rPr lang="en-GB" dirty="0" err="1" smtClean="0"/>
              <a:t>éileamh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h-</a:t>
            </a:r>
            <a:r>
              <a:rPr lang="en-GB" dirty="0" err="1" smtClean="0"/>
              <a:t>ábhair</a:t>
            </a:r>
            <a:r>
              <a:rPr lang="en-GB" dirty="0" smtClean="0"/>
              <a:t> </a:t>
            </a:r>
            <a:r>
              <a:rPr lang="en-GB" dirty="0" err="1" smtClean="0"/>
              <a:t>seo</a:t>
            </a:r>
            <a:r>
              <a:rPr lang="en-GB" dirty="0" smtClean="0"/>
              <a:t> / </a:t>
            </a:r>
            <a:r>
              <a:rPr lang="en-GB" dirty="0" smtClean="0">
                <a:solidFill>
                  <a:srgbClr val="0070C0"/>
                </a:solidFill>
              </a:rPr>
              <a:t>Hugely </a:t>
            </a:r>
            <a:r>
              <a:rPr lang="en-GB" dirty="0">
                <a:solidFill>
                  <a:srgbClr val="0070C0"/>
                </a:solidFill>
              </a:rPr>
              <a:t>popular </a:t>
            </a:r>
            <a:r>
              <a:rPr lang="ga-IE" dirty="0">
                <a:solidFill>
                  <a:srgbClr val="0070C0"/>
                </a:solidFill>
              </a:rPr>
              <a:t>subjects</a:t>
            </a:r>
            <a:r>
              <a:rPr lang="en-US" dirty="0">
                <a:solidFill>
                  <a:srgbClr val="0070C0"/>
                </a:solidFill>
              </a:rPr>
              <a:t>​</a:t>
            </a:r>
          </a:p>
          <a:p>
            <a:pPr fontAlgn="base"/>
            <a:r>
              <a:rPr lang="ga-IE" dirty="0"/>
              <a:t>20% of exam project based in both subjects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Ideal for Students who have strong English language skills and are able to write. </a:t>
            </a:r>
          </a:p>
          <a:p>
            <a:pPr marL="0" indent="0">
              <a:buNone/>
            </a:pPr>
            <a:r>
              <a:rPr lang="en-US" dirty="0"/>
              <a:t>Students aiming to improve their self-discipline and research skills.</a:t>
            </a:r>
          </a:p>
          <a:p>
            <a:pPr marL="0" indent="0" fontAlgn="base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34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7B58-67A0-421B-9DE5-9AE28E5E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Eacnamaíocht</a:t>
            </a:r>
            <a:r>
              <a:rPr lang="en-IE" dirty="0" smtClean="0"/>
              <a:t> Bhaile / </a:t>
            </a:r>
            <a:r>
              <a:rPr lang="en-IE" dirty="0" smtClean="0">
                <a:solidFill>
                  <a:srgbClr val="0070C0"/>
                </a:solidFill>
              </a:rPr>
              <a:t>Home </a:t>
            </a:r>
            <a:r>
              <a:rPr lang="en-IE" dirty="0">
                <a:solidFill>
                  <a:srgbClr val="0070C0"/>
                </a:solidFill>
              </a:rPr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ABFB-A25C-4FD7-8239-B89EEE6EF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IE" dirty="0"/>
              <a:t>20% </a:t>
            </a:r>
            <a:r>
              <a:rPr lang="en-IE" dirty="0" err="1" smtClean="0"/>
              <a:t>Dialann</a:t>
            </a:r>
            <a:r>
              <a:rPr lang="en-IE" dirty="0" smtClean="0"/>
              <a:t> /</a:t>
            </a:r>
            <a:r>
              <a:rPr lang="en-IE" dirty="0" smtClean="0">
                <a:solidFill>
                  <a:srgbClr val="0070C0"/>
                </a:solidFill>
              </a:rPr>
              <a:t> Journal </a:t>
            </a:r>
            <a:r>
              <a:rPr lang="en-IE" dirty="0"/>
              <a:t>(project based) </a:t>
            </a:r>
            <a:endParaRPr lang="en-IE" dirty="0" smtClean="0"/>
          </a:p>
          <a:p>
            <a:pPr fontAlgn="base"/>
            <a:r>
              <a:rPr lang="en-IE" dirty="0" err="1" smtClean="0"/>
              <a:t>Níos</a:t>
            </a:r>
            <a:r>
              <a:rPr lang="en-IE" dirty="0" smtClean="0"/>
              <a:t> </a:t>
            </a:r>
            <a:r>
              <a:rPr lang="en-IE" dirty="0" err="1" smtClean="0"/>
              <a:t>lú</a:t>
            </a:r>
            <a:r>
              <a:rPr lang="en-IE" dirty="0" smtClean="0"/>
              <a:t> </a:t>
            </a:r>
            <a:r>
              <a:rPr lang="en-IE" dirty="0" err="1" smtClean="0"/>
              <a:t>cócaireacht</a:t>
            </a:r>
            <a:r>
              <a:rPr lang="en-IE" dirty="0" smtClean="0"/>
              <a:t> </a:t>
            </a:r>
            <a:r>
              <a:rPr lang="en-IE" dirty="0" err="1" smtClean="0"/>
              <a:t>ná</a:t>
            </a:r>
            <a:r>
              <a:rPr lang="en-IE" dirty="0" smtClean="0"/>
              <a:t> ag an T.S / </a:t>
            </a:r>
            <a:r>
              <a:rPr lang="en-IE" dirty="0" smtClean="0">
                <a:solidFill>
                  <a:srgbClr val="0070C0"/>
                </a:solidFill>
              </a:rPr>
              <a:t>Less </a:t>
            </a:r>
            <a:r>
              <a:rPr lang="en-IE" dirty="0">
                <a:solidFill>
                  <a:srgbClr val="0070C0"/>
                </a:solidFill>
              </a:rPr>
              <a:t>focus on cooking than at Junior Cycle</a:t>
            </a:r>
          </a:p>
          <a:p>
            <a:pPr lvl="1"/>
            <a:r>
              <a:rPr lang="en-US" dirty="0"/>
              <a:t>​Practical cookery assessed through written exams only</a:t>
            </a:r>
          </a:p>
          <a:p>
            <a:pPr lvl="1"/>
            <a:r>
              <a:rPr lang="en-US" dirty="0"/>
              <a:t>Textile Electives—fashion design, social studies, home design and management</a:t>
            </a:r>
          </a:p>
          <a:p>
            <a:r>
              <a:rPr lang="en-US" dirty="0" smtClean="0"/>
              <a:t>Much </a:t>
            </a:r>
            <a:r>
              <a:rPr lang="en-US" dirty="0"/>
              <a:t>of the course is theory based</a:t>
            </a:r>
          </a:p>
          <a:p>
            <a:pPr fontAlgn="base"/>
            <a:r>
              <a:rPr lang="en-IE" dirty="0" err="1" smtClean="0"/>
              <a:t>Suim</a:t>
            </a:r>
            <a:r>
              <a:rPr lang="en-IE" dirty="0" smtClean="0"/>
              <a:t> san </a:t>
            </a:r>
            <a:r>
              <a:rPr lang="en-IE" dirty="0" err="1" smtClean="0"/>
              <a:t>ábhar</a:t>
            </a:r>
            <a:r>
              <a:rPr lang="en-IE" dirty="0" smtClean="0"/>
              <a:t> ag </a:t>
            </a:r>
            <a:r>
              <a:rPr lang="en-IE" dirty="0" err="1" smtClean="0"/>
              <a:t>teastáil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Strong </a:t>
            </a:r>
            <a:r>
              <a:rPr lang="en-IE" dirty="0">
                <a:solidFill>
                  <a:srgbClr val="0070C0"/>
                </a:solidFill>
              </a:rPr>
              <a:t>interest subject</a:t>
            </a:r>
            <a:r>
              <a:rPr lang="en-US" dirty="0">
                <a:solidFill>
                  <a:srgbClr val="0070C0"/>
                </a:solidFill>
              </a:rPr>
              <a:t>​ required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83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R</a:t>
            </a:r>
            <a:r>
              <a:rPr lang="ga-IE" dirty="0"/>
              <a:t>iachtanais </a:t>
            </a:r>
            <a:r>
              <a:rPr lang="en-IE" dirty="0"/>
              <a:t>M</a:t>
            </a:r>
            <a:r>
              <a:rPr lang="ga-IE" dirty="0" smtClean="0"/>
              <a:t>háithreánacha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/ Matriculation requirements</a:t>
            </a:r>
            <a:r>
              <a:rPr lang="en-IE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IE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E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 </a:t>
            </a: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H.E.I.s have specific entry requirements</a:t>
            </a:r>
          </a:p>
          <a:p>
            <a:pPr>
              <a:defRPr/>
            </a:pPr>
            <a:endParaRPr lang="en-IE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M.sh </a:t>
            </a:r>
            <a:r>
              <a:rPr lang="en-IE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Ollscoil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hÉireann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Gaillimh</a:t>
            </a:r>
            <a:r>
              <a:rPr lang="en-IE" altLang="en-US" sz="2800" dirty="0"/>
              <a:t> NUIG– H5 in 2 Subjects/</a:t>
            </a:r>
            <a:r>
              <a:rPr lang="en-IE" altLang="en-US" sz="2800" dirty="0" err="1"/>
              <a:t>ábhar</a:t>
            </a:r>
            <a:r>
              <a:rPr lang="en-IE" altLang="en-US" sz="2800" dirty="0"/>
              <a:t> &amp;</a:t>
            </a:r>
            <a:r>
              <a:rPr lang="en-IE" altLang="en-US" sz="2800" b="1" dirty="0">
                <a:solidFill>
                  <a:srgbClr val="FF0000"/>
                </a:solidFill>
              </a:rPr>
              <a:t> </a:t>
            </a:r>
            <a:r>
              <a:rPr lang="en-IE" altLang="en-US" sz="2800" dirty="0"/>
              <a:t>O6/H7 in 4 subjects/</a:t>
            </a:r>
            <a:r>
              <a:rPr lang="en-IE" altLang="en-US" sz="2800" dirty="0" err="1"/>
              <a:t>ábhar</a:t>
            </a:r>
            <a:r>
              <a:rPr lang="en-IE" altLang="en-US" sz="2800" dirty="0"/>
              <a:t> </a:t>
            </a:r>
            <a:r>
              <a:rPr lang="en-IE" altLang="en-US" sz="2800" b="1" dirty="0">
                <a:solidFill>
                  <a:srgbClr val="FF0000"/>
                </a:solidFill>
              </a:rPr>
              <a:t>Including </a:t>
            </a:r>
            <a:r>
              <a:rPr lang="en-IE" altLang="en-US" sz="2800" dirty="0"/>
              <a:t>Irish and English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69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27CC-EAE5-4B42-A63F-C2EC0D4E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 h-</a:t>
            </a:r>
            <a:r>
              <a:rPr lang="en-IE" dirty="0" err="1" smtClean="0"/>
              <a:t>Ábhair</a:t>
            </a:r>
            <a:r>
              <a:rPr lang="en-IE" dirty="0" smtClean="0"/>
              <a:t> </a:t>
            </a:r>
            <a:r>
              <a:rPr lang="en-IE" dirty="0" err="1" smtClean="0"/>
              <a:t>cruthaitheacha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Creative Subjects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EC3AB-CACE-4D48-8A67-4B442131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23" y="1936219"/>
            <a:ext cx="4567558" cy="41067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E" b="1" dirty="0" err="1" smtClean="0"/>
              <a:t>Ealaín</a:t>
            </a:r>
            <a:r>
              <a:rPr lang="en-IE" b="1" dirty="0" smtClean="0"/>
              <a:t> / </a:t>
            </a:r>
            <a:r>
              <a:rPr lang="en-IE" b="1" dirty="0" smtClean="0">
                <a:solidFill>
                  <a:srgbClr val="0070C0"/>
                </a:solidFill>
              </a:rPr>
              <a:t>Art</a:t>
            </a:r>
            <a:r>
              <a:rPr lang="en-IE" b="1" dirty="0" smtClean="0"/>
              <a:t> :</a:t>
            </a:r>
          </a:p>
          <a:p>
            <a:pPr fontAlgn="base"/>
            <a:r>
              <a:rPr lang="en-IE" dirty="0" smtClean="0"/>
              <a:t>Practical </a:t>
            </a:r>
            <a:r>
              <a:rPr lang="en-IE" dirty="0"/>
              <a:t>Assignments: 62% of </a:t>
            </a:r>
            <a:r>
              <a:rPr lang="en-IE" dirty="0" smtClean="0"/>
              <a:t>mark</a:t>
            </a:r>
          </a:p>
          <a:p>
            <a:pPr fontAlgn="base"/>
            <a:r>
              <a:rPr lang="en-IE" dirty="0" smtClean="0"/>
              <a:t>Art </a:t>
            </a:r>
            <a:r>
              <a:rPr lang="en-IE" dirty="0"/>
              <a:t>History Theory: 38% of mark</a:t>
            </a:r>
          </a:p>
          <a:p>
            <a:pPr fontAlgn="base"/>
            <a:r>
              <a:rPr lang="en-IE" dirty="0"/>
              <a:t>Requirement for Art college courses and where portfolios are required</a:t>
            </a:r>
            <a:r>
              <a:rPr lang="en-US" dirty="0"/>
              <a:t>​</a:t>
            </a:r>
          </a:p>
          <a:p>
            <a:pPr fontAlgn="base"/>
            <a:r>
              <a:rPr lang="en-IE" dirty="0" smtClean="0"/>
              <a:t>U</a:t>
            </a:r>
            <a:r>
              <a:rPr lang="ga-IE" dirty="0"/>
              <a:t>seful subject in </a:t>
            </a:r>
            <a:r>
              <a:rPr lang="en-IE" dirty="0"/>
              <a:t>A</a:t>
            </a:r>
            <a:r>
              <a:rPr lang="ga-IE" dirty="0"/>
              <a:t>rchitecture as portfolio required</a:t>
            </a:r>
            <a:r>
              <a:rPr lang="en-IE" dirty="0"/>
              <a:t>​</a:t>
            </a:r>
          </a:p>
          <a:p>
            <a:pPr marL="0" indent="0" fontAlgn="base">
              <a:buNone/>
            </a:pPr>
            <a:r>
              <a:rPr lang="en-US" dirty="0" smtClean="0"/>
              <a:t>​</a:t>
            </a:r>
            <a:endParaRPr lang="en-US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A1B0A-66DF-4B59-8951-59E6ED78A169}"/>
              </a:ext>
            </a:extLst>
          </p:cNvPr>
          <p:cNvSpPr txBox="1">
            <a:spLocks/>
          </p:cNvSpPr>
          <p:nvPr/>
        </p:nvSpPr>
        <p:spPr>
          <a:xfrm>
            <a:off x="5430742" y="1448238"/>
            <a:ext cx="6400798" cy="4189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endParaRPr lang="en-IE" dirty="0" smtClean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IE" b="1" dirty="0" err="1" smtClean="0"/>
              <a:t>Ceol</a:t>
            </a:r>
            <a:r>
              <a:rPr lang="en-IE" b="1" dirty="0" smtClean="0"/>
              <a:t> / </a:t>
            </a:r>
            <a:r>
              <a:rPr lang="en-IE" b="1" dirty="0" smtClean="0">
                <a:solidFill>
                  <a:srgbClr val="0070C0"/>
                </a:solidFill>
              </a:rPr>
              <a:t>Music:</a:t>
            </a:r>
          </a:p>
          <a:p>
            <a:pPr fontAlgn="base"/>
            <a:r>
              <a:rPr lang="en-IE" dirty="0" smtClean="0"/>
              <a:t>50% Practical Exam</a:t>
            </a:r>
          </a:p>
          <a:p>
            <a:pPr fontAlgn="base"/>
            <a:r>
              <a:rPr lang="en-IE" dirty="0" smtClean="0"/>
              <a:t>50% Written paper</a:t>
            </a:r>
          </a:p>
          <a:p>
            <a:pPr fontAlgn="base"/>
            <a:r>
              <a:rPr lang="en-IE" dirty="0" smtClean="0"/>
              <a:t>Practical exam (Easter 6th Year) Practical can be Performance only or Performance with Music Technology</a:t>
            </a:r>
            <a:r>
              <a:rPr lang="en-US" dirty="0" smtClean="0"/>
              <a:t>​</a:t>
            </a:r>
          </a:p>
          <a:p>
            <a:pPr fontAlgn="base"/>
            <a:r>
              <a:rPr lang="en-IE" dirty="0" smtClean="0"/>
              <a:t>Play an instrument or Sing</a:t>
            </a:r>
            <a:r>
              <a:rPr lang="en-US" dirty="0" smtClean="0"/>
              <a:t>​ or both</a:t>
            </a:r>
          </a:p>
          <a:p>
            <a:r>
              <a:rPr lang="en-US" dirty="0" err="1" smtClean="0"/>
              <a:t>Labhair</a:t>
            </a:r>
            <a:r>
              <a:rPr lang="en-US" dirty="0" smtClean="0"/>
              <a:t> le do </a:t>
            </a:r>
            <a:r>
              <a:rPr lang="en-US" dirty="0" err="1" smtClean="0"/>
              <a:t>mhúinteoir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70C0"/>
                </a:solidFill>
              </a:rPr>
              <a:t>Speak with your teacher!!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a.t.g</a:t>
            </a:r>
            <a:r>
              <a:rPr lang="en-US" dirty="0" smtClean="0"/>
              <a:t> / </a:t>
            </a:r>
            <a:r>
              <a:rPr lang="en-US" dirty="0" err="1" smtClean="0">
                <a:solidFill>
                  <a:srgbClr val="0070C0"/>
                </a:solidFill>
              </a:rPr>
              <a:t>l.c.v.p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L.C.V.P. is something </a:t>
            </a:r>
            <a:r>
              <a:rPr lang="en-IE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EXTRA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added to the leaving Cert. It does not dilute it in any way. It is like an extra subject.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IE" altLang="en-US" sz="2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 will be studying 2 ‘Link Modules,’  </a:t>
            </a:r>
            <a:r>
              <a:rPr lang="en-IE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Preparation for the World of Work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IE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Enterprise Education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buNone/>
              <a:defRPr/>
            </a:pPr>
            <a:endParaRPr lang="en-IE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60% of the marks are given for a portfolio of your </a:t>
            </a:r>
            <a:r>
              <a:rPr lang="en-IE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work/</a:t>
            </a:r>
            <a:r>
              <a:rPr lang="en-IE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Tionscnámh</a:t>
            </a:r>
            <a:endParaRPr lang="en-IE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IE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40% of the marks are for a written exam in May of your Leaving Cert. Year</a:t>
            </a:r>
            <a:r>
              <a:rPr lang="en-IE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./ </a:t>
            </a:r>
            <a:r>
              <a:rPr lang="en-IE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Scrudú</a:t>
            </a:r>
            <a:r>
              <a:rPr lang="en-IE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IE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scríofa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IE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</a:t>
            </a:r>
            <a:r>
              <a:rPr lang="en-US" dirty="0" err="1" smtClean="0"/>
              <a:t>atá</a:t>
            </a:r>
            <a:r>
              <a:rPr lang="en-US" dirty="0" smtClean="0"/>
              <a:t> le </a:t>
            </a:r>
            <a:r>
              <a:rPr lang="en-US" dirty="0" err="1" smtClean="0"/>
              <a:t>déanamh</a:t>
            </a:r>
            <a:r>
              <a:rPr lang="en-US" dirty="0" smtClean="0"/>
              <a:t> </a:t>
            </a:r>
            <a:r>
              <a:rPr lang="en-US" dirty="0" err="1" smtClean="0"/>
              <a:t>agat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70C0"/>
                </a:solidFill>
              </a:rPr>
              <a:t>What you have to do 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16711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Ná</a:t>
            </a:r>
            <a:r>
              <a:rPr lang="en-US" sz="2800" dirty="0" smtClean="0"/>
              <a:t> h-</a:t>
            </a:r>
            <a:r>
              <a:rPr lang="en-US" sz="2800" dirty="0" err="1" smtClean="0"/>
              <a:t>Ábhair</a:t>
            </a:r>
            <a:r>
              <a:rPr lang="en-US" sz="2800" dirty="0" smtClean="0"/>
              <a:t> </a:t>
            </a:r>
            <a:r>
              <a:rPr lang="en-US" sz="2800" dirty="0" err="1" smtClean="0"/>
              <a:t>roghnach</a:t>
            </a:r>
            <a:r>
              <a:rPr lang="en-US" sz="2800" dirty="0" smtClean="0"/>
              <a:t> a </a:t>
            </a:r>
            <a:r>
              <a:rPr lang="en-US" sz="2800" dirty="0" err="1" smtClean="0"/>
              <a:t>phiocadh</a:t>
            </a:r>
            <a:r>
              <a:rPr lang="en-US" sz="2800" dirty="0" smtClean="0"/>
              <a:t> / </a:t>
            </a:r>
            <a:r>
              <a:rPr lang="en-US" sz="2800" dirty="0" smtClean="0">
                <a:solidFill>
                  <a:srgbClr val="0070C0"/>
                </a:solidFill>
              </a:rPr>
              <a:t>Choosing the optional subjects</a:t>
            </a:r>
          </a:p>
          <a:p>
            <a:pPr lvl="1"/>
            <a:r>
              <a:rPr lang="en-US" sz="2400" dirty="0" err="1" smtClean="0"/>
              <a:t>Pioc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rogha</a:t>
            </a:r>
            <a:r>
              <a:rPr lang="en-US" sz="2400" dirty="0" smtClean="0"/>
              <a:t> </a:t>
            </a:r>
            <a:r>
              <a:rPr lang="en-US" sz="2400" dirty="0" err="1" smtClean="0"/>
              <a:t>teanga</a:t>
            </a:r>
            <a:r>
              <a:rPr lang="en-US" sz="2400" dirty="0" smtClean="0"/>
              <a:t> mar </a:t>
            </a:r>
            <a:r>
              <a:rPr lang="en-US" sz="2400" dirty="0" err="1" smtClean="0"/>
              <a:t>uimhir</a:t>
            </a:r>
            <a:r>
              <a:rPr lang="en-US" sz="2400" dirty="0" smtClean="0"/>
              <a:t> 1 </a:t>
            </a:r>
            <a:r>
              <a:rPr lang="en-US" sz="2400" dirty="0" smtClean="0">
                <a:solidFill>
                  <a:srgbClr val="0070C0"/>
                </a:solidFill>
              </a:rPr>
              <a:t>(First pick must be your language)</a:t>
            </a:r>
          </a:p>
          <a:p>
            <a:pPr lvl="1"/>
            <a:r>
              <a:rPr lang="en-US" sz="2400" dirty="0" err="1" smtClean="0"/>
              <a:t>Pioc</a:t>
            </a:r>
            <a:r>
              <a:rPr lang="en-US" sz="2400" dirty="0" smtClean="0"/>
              <a:t> 2,3,4,5,6</a:t>
            </a:r>
            <a:r>
              <a:rPr lang="en-US" sz="2400" dirty="0" smtClean="0"/>
              <a:t>, (ag </a:t>
            </a:r>
            <a:r>
              <a:rPr lang="en-US" sz="2400" dirty="0" err="1" smtClean="0"/>
              <a:t>tosnú</a:t>
            </a:r>
            <a:r>
              <a:rPr lang="en-US" sz="2400" dirty="0" smtClean="0"/>
              <a:t> leis an </a:t>
            </a:r>
            <a:r>
              <a:rPr lang="en-US" sz="2400" dirty="0" err="1" smtClean="0"/>
              <a:t>gceann</a:t>
            </a:r>
            <a:r>
              <a:rPr lang="en-US" sz="2400" dirty="0" smtClean="0"/>
              <a:t> is </a:t>
            </a:r>
            <a:r>
              <a:rPr lang="en-US" sz="2400" dirty="0" err="1" smtClean="0"/>
              <a:t>fearr</a:t>
            </a:r>
            <a:r>
              <a:rPr lang="en-US" sz="2400" dirty="0" smtClean="0"/>
              <a:t> </a:t>
            </a:r>
            <a:r>
              <a:rPr lang="en-US" sz="2400" dirty="0" err="1" smtClean="0"/>
              <a:t>leo</a:t>
            </a:r>
            <a:r>
              <a:rPr lang="en-US" sz="2400" dirty="0" smtClean="0"/>
              <a:t> / Pick </a:t>
            </a:r>
            <a:r>
              <a:rPr lang="en-US" sz="2400" dirty="0" smtClean="0"/>
              <a:t>2,3,4,5,6</a:t>
            </a:r>
            <a:r>
              <a:rPr lang="en-US" sz="2400" dirty="0" smtClean="0"/>
              <a:t>, (starting with the option they like most)</a:t>
            </a:r>
          </a:p>
          <a:p>
            <a:pPr lvl="1"/>
            <a:endParaRPr lang="en-US" sz="2400" dirty="0" smtClean="0"/>
          </a:p>
          <a:p>
            <a:r>
              <a:rPr lang="en-US" sz="2800" dirty="0" err="1" smtClean="0"/>
              <a:t>Sonraí</a:t>
            </a:r>
            <a:r>
              <a:rPr lang="en-US" sz="2800" dirty="0" smtClean="0"/>
              <a:t> </a:t>
            </a:r>
            <a:r>
              <a:rPr lang="en-US" sz="2800" dirty="0" err="1" smtClean="0"/>
              <a:t>logáila</a:t>
            </a:r>
            <a:r>
              <a:rPr lang="en-US" sz="2800" dirty="0" smtClean="0"/>
              <a:t> </a:t>
            </a:r>
            <a:r>
              <a:rPr lang="en-US" sz="2800" dirty="0" err="1" smtClean="0"/>
              <a:t>Vsware</a:t>
            </a:r>
            <a:r>
              <a:rPr lang="en-US" sz="2800" dirty="0" smtClean="0"/>
              <a:t> / </a:t>
            </a:r>
            <a:r>
              <a:rPr lang="en-US" sz="2800" dirty="0" err="1" smtClean="0">
                <a:solidFill>
                  <a:srgbClr val="0070C0"/>
                </a:solidFill>
              </a:rPr>
              <a:t>Vsware</a:t>
            </a:r>
            <a:r>
              <a:rPr lang="en-US" sz="2800" dirty="0" smtClean="0">
                <a:solidFill>
                  <a:srgbClr val="0070C0"/>
                </a:solidFill>
              </a:rPr>
              <a:t> Log-in Details</a:t>
            </a:r>
          </a:p>
          <a:p>
            <a:pPr lvl="1"/>
            <a:r>
              <a:rPr lang="en-US" sz="2400" dirty="0" err="1" smtClean="0"/>
              <a:t>Beidh</a:t>
            </a:r>
            <a:r>
              <a:rPr lang="en-US" sz="2400" dirty="0" smtClean="0"/>
              <a:t> </a:t>
            </a:r>
            <a:r>
              <a:rPr lang="en-US" sz="2400" dirty="0" err="1" smtClean="0"/>
              <a:t>tú</a:t>
            </a:r>
            <a:r>
              <a:rPr lang="en-US" sz="2400" dirty="0" smtClean="0"/>
              <a:t> ag </a:t>
            </a:r>
            <a:r>
              <a:rPr lang="en-US" sz="2400" dirty="0" err="1" smtClean="0"/>
              <a:t>roghnú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h-</a:t>
            </a:r>
            <a:r>
              <a:rPr lang="en-US" sz="2400" dirty="0" err="1" smtClean="0"/>
              <a:t>ábhair</a:t>
            </a:r>
            <a:r>
              <a:rPr lang="en-US" sz="2400" dirty="0" smtClean="0"/>
              <a:t> </a:t>
            </a:r>
            <a:r>
              <a:rPr lang="en-US" sz="2400" dirty="0" err="1" smtClean="0"/>
              <a:t>anseo</a:t>
            </a:r>
            <a:r>
              <a:rPr lang="en-US" sz="2400" dirty="0" smtClean="0"/>
              <a:t> </a:t>
            </a:r>
            <a:r>
              <a:rPr lang="en-US" sz="2400" dirty="0" err="1" smtClean="0"/>
              <a:t>ar</a:t>
            </a:r>
            <a:r>
              <a:rPr lang="en-US" sz="2400" dirty="0" smtClean="0"/>
              <a:t> </a:t>
            </a:r>
            <a:r>
              <a:rPr lang="en-US" sz="2400" dirty="0" err="1" smtClean="0"/>
              <a:t>VSware</a:t>
            </a:r>
            <a:r>
              <a:rPr lang="en-US" sz="2400" dirty="0" smtClean="0"/>
              <a:t> / You will be choosing the subjects in </a:t>
            </a:r>
            <a:r>
              <a:rPr lang="en-US" sz="2400" dirty="0" err="1" smtClean="0"/>
              <a:t>Vsware</a:t>
            </a:r>
            <a:r>
              <a:rPr lang="en-US" sz="2400" dirty="0" smtClean="0"/>
              <a:t> Subject Options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1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118" y="1276025"/>
            <a:ext cx="3247309" cy="4972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385" y="1276026"/>
            <a:ext cx="3363118" cy="49728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5165" y="75697"/>
            <a:ext cx="5092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475B"/>
                </a:solidFill>
                <a:latin typeface="georgia" panose="02040502050405020303" pitchFamily="18" charset="0"/>
              </a:rPr>
              <a:t>P</a:t>
            </a:r>
            <a:r>
              <a:rPr lang="en-US" sz="2000" dirty="0" smtClean="0">
                <a:solidFill>
                  <a:srgbClr val="33475B"/>
                </a:solidFill>
                <a:latin typeface="georgia" panose="02040502050405020303" pitchFamily="18" charset="0"/>
              </a:rPr>
              <a:t>arent dashboard /  Your Student /  click </a:t>
            </a:r>
            <a:r>
              <a:rPr lang="en-US" sz="2000" dirty="0">
                <a:solidFill>
                  <a:srgbClr val="33475B"/>
                </a:solidFill>
                <a:latin typeface="georgia" panose="02040502050405020303" pitchFamily="18" charset="0"/>
              </a:rPr>
              <a:t>'</a:t>
            </a:r>
            <a:r>
              <a:rPr lang="en-US" sz="2000" b="1" dirty="0">
                <a:solidFill>
                  <a:srgbClr val="33475B"/>
                </a:solidFill>
                <a:latin typeface="georgia" panose="02040502050405020303" pitchFamily="18" charset="0"/>
              </a:rPr>
              <a:t>learn more</a:t>
            </a:r>
            <a:r>
              <a:rPr lang="en-US" sz="2000" dirty="0">
                <a:solidFill>
                  <a:srgbClr val="33475B"/>
                </a:solidFill>
                <a:latin typeface="georgia" panose="02040502050405020303" pitchFamily="18" charset="0"/>
              </a:rPr>
              <a:t>' under </a:t>
            </a:r>
            <a:r>
              <a:rPr lang="en-US" sz="2000" b="1" dirty="0">
                <a:solidFill>
                  <a:srgbClr val="33475B"/>
                </a:solidFill>
                <a:latin typeface="georgia" panose="02040502050405020303" pitchFamily="18" charset="0"/>
              </a:rPr>
              <a:t>Student Options</a:t>
            </a:r>
            <a:endParaRPr lang="en-I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67" y="1287787"/>
            <a:ext cx="3483294" cy="4961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1259" y="87458"/>
            <a:ext cx="5946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Ábhar</a:t>
            </a:r>
            <a:r>
              <a:rPr lang="en-US" sz="2400" dirty="0" smtClean="0"/>
              <a:t> 1 /</a:t>
            </a:r>
            <a:r>
              <a:rPr lang="en-US" sz="2400" dirty="0" smtClean="0">
                <a:solidFill>
                  <a:srgbClr val="0070C0"/>
                </a:solidFill>
              </a:rPr>
              <a:t>Option 1 </a:t>
            </a:r>
            <a:r>
              <a:rPr lang="en-US" sz="2400" dirty="0" smtClean="0"/>
              <a:t>= </a:t>
            </a:r>
            <a:r>
              <a:rPr lang="en-US" sz="2400" dirty="0" err="1" smtClean="0"/>
              <a:t>Teanga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0070C0"/>
                </a:solidFill>
              </a:rPr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Ábhar</a:t>
            </a:r>
            <a:r>
              <a:rPr lang="en-US" sz="2400" dirty="0" smtClean="0"/>
              <a:t> 2 / </a:t>
            </a:r>
            <a:r>
              <a:rPr lang="en-US" sz="2400" dirty="0" smtClean="0">
                <a:solidFill>
                  <a:srgbClr val="0070C0"/>
                </a:solidFill>
              </a:rPr>
              <a:t>Option 2 = </a:t>
            </a:r>
            <a:r>
              <a:rPr lang="en-US" sz="2400" dirty="0" smtClean="0"/>
              <a:t>Do </a:t>
            </a:r>
            <a:r>
              <a:rPr lang="en-US" sz="2400" dirty="0" err="1" smtClean="0"/>
              <a:t>Chead</a:t>
            </a:r>
            <a:r>
              <a:rPr lang="en-US" sz="2400" dirty="0" smtClean="0"/>
              <a:t> </a:t>
            </a:r>
            <a:r>
              <a:rPr lang="en-US" sz="2400" dirty="0" err="1" smtClean="0"/>
              <a:t>rogha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0070C0"/>
                </a:solidFill>
              </a:rPr>
              <a:t>1</a:t>
            </a:r>
            <a:r>
              <a:rPr lang="en-US" sz="2400" baseline="30000" dirty="0" smtClean="0">
                <a:solidFill>
                  <a:srgbClr val="0070C0"/>
                </a:solidFill>
              </a:rPr>
              <a:t>st</a:t>
            </a:r>
            <a:r>
              <a:rPr lang="en-US" sz="2400" dirty="0" smtClean="0">
                <a:solidFill>
                  <a:srgbClr val="0070C0"/>
                </a:solidFill>
              </a:rPr>
              <a:t> Choice 2,3,4,5,6</a:t>
            </a:r>
            <a:endParaRPr lang="en-I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61F2-ECB0-4245-877A-228FB164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Ábhar</a:t>
            </a:r>
            <a:r>
              <a:rPr lang="en-IE" dirty="0" smtClean="0"/>
              <a:t> </a:t>
            </a:r>
            <a:r>
              <a:rPr lang="en-IE" dirty="0" err="1" smtClean="0"/>
              <a:t>machnaimh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considerations to think about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4871A-CD0B-4952-AE55-3698DFA3B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600" dirty="0" err="1" smtClean="0"/>
              <a:t>Fág</a:t>
            </a:r>
            <a:r>
              <a:rPr lang="en-US" sz="2600" dirty="0" smtClean="0"/>
              <a:t> do </a:t>
            </a:r>
            <a:r>
              <a:rPr lang="en-US" sz="2600" dirty="0" err="1" smtClean="0"/>
              <a:t>roghanna</a:t>
            </a:r>
            <a:r>
              <a:rPr lang="en-US" sz="2600" dirty="0" smtClean="0"/>
              <a:t> </a:t>
            </a:r>
            <a:r>
              <a:rPr lang="en-US" sz="2600" dirty="0" err="1" smtClean="0"/>
              <a:t>leathan</a:t>
            </a:r>
            <a:r>
              <a:rPr lang="en-US" sz="2600" dirty="0" smtClean="0"/>
              <a:t> </a:t>
            </a:r>
            <a:r>
              <a:rPr lang="en-US" sz="2600" dirty="0" err="1" smtClean="0"/>
              <a:t>agus</a:t>
            </a:r>
            <a:r>
              <a:rPr lang="en-US" sz="2600" dirty="0" smtClean="0"/>
              <a:t> </a:t>
            </a:r>
            <a:r>
              <a:rPr lang="en-US" sz="2600" dirty="0" err="1" smtClean="0"/>
              <a:t>oscailte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rgbClr val="0070C0"/>
                </a:solidFill>
              </a:rPr>
              <a:t>Leave your opens open. Taking </a:t>
            </a:r>
            <a:r>
              <a:rPr lang="en-US" sz="2600" dirty="0">
                <a:solidFill>
                  <a:srgbClr val="0070C0"/>
                </a:solidFill>
              </a:rPr>
              <a:t>English, Irish, Math’s, a Language, </a:t>
            </a:r>
            <a:r>
              <a:rPr lang="en-US" sz="2600" dirty="0" smtClean="0">
                <a:solidFill>
                  <a:srgbClr val="0070C0"/>
                </a:solidFill>
              </a:rPr>
              <a:t>and </a:t>
            </a:r>
            <a:r>
              <a:rPr lang="en-US" sz="2600" dirty="0">
                <a:solidFill>
                  <a:srgbClr val="0070C0"/>
                </a:solidFill>
              </a:rPr>
              <a:t>any </a:t>
            </a:r>
            <a:r>
              <a:rPr lang="en-US" sz="2600" dirty="0" smtClean="0">
                <a:solidFill>
                  <a:srgbClr val="0070C0"/>
                </a:solidFill>
              </a:rPr>
              <a:t>3 </a:t>
            </a:r>
            <a:r>
              <a:rPr lang="en-US" sz="2600" dirty="0">
                <a:solidFill>
                  <a:srgbClr val="0070C0"/>
                </a:solidFill>
              </a:rPr>
              <a:t>optional subjects will keep yours options open for careers and courses</a:t>
            </a:r>
            <a:r>
              <a:rPr lang="en-US" sz="2600" dirty="0" smtClean="0">
                <a:solidFill>
                  <a:srgbClr val="0070C0"/>
                </a:solidFill>
              </a:rPr>
              <a:t>! (if unsure – keep options open with a Science subject!)</a:t>
            </a:r>
            <a:endParaRPr lang="en-US" sz="2600" dirty="0">
              <a:solidFill>
                <a:srgbClr val="0070C0"/>
              </a:solidFill>
            </a:endParaRPr>
          </a:p>
          <a:p>
            <a:pPr fontAlgn="base"/>
            <a:r>
              <a:rPr lang="en-IE" sz="2600" dirty="0" err="1" smtClean="0"/>
              <a:t>Ná</a:t>
            </a:r>
            <a:r>
              <a:rPr lang="en-IE" sz="2600" dirty="0" smtClean="0"/>
              <a:t> </a:t>
            </a:r>
            <a:r>
              <a:rPr lang="en-IE" sz="2600" dirty="0" err="1" smtClean="0"/>
              <a:t>bí</a:t>
            </a:r>
            <a:r>
              <a:rPr lang="en-IE" sz="2600" dirty="0" smtClean="0"/>
              <a:t> </a:t>
            </a:r>
            <a:r>
              <a:rPr lang="en-IE" sz="2600" dirty="0" err="1" smtClean="0"/>
              <a:t>buartha</a:t>
            </a:r>
            <a:r>
              <a:rPr lang="en-IE" sz="2600" dirty="0" smtClean="0"/>
              <a:t> </a:t>
            </a:r>
            <a:r>
              <a:rPr lang="en-IE" sz="2600" dirty="0" err="1" smtClean="0"/>
              <a:t>faoi</a:t>
            </a:r>
            <a:r>
              <a:rPr lang="en-IE" sz="2600" dirty="0" smtClean="0"/>
              <a:t> </a:t>
            </a:r>
            <a:r>
              <a:rPr lang="en-IE" sz="2600" dirty="0" err="1" smtClean="0"/>
              <a:t>leibhéal</a:t>
            </a:r>
            <a:r>
              <a:rPr lang="en-IE" sz="2600" dirty="0" smtClean="0"/>
              <a:t> / </a:t>
            </a:r>
            <a:r>
              <a:rPr lang="en-IE" sz="2600" dirty="0" smtClean="0">
                <a:solidFill>
                  <a:srgbClr val="0070C0"/>
                </a:solidFill>
              </a:rPr>
              <a:t>Assess </a:t>
            </a:r>
            <a:r>
              <a:rPr lang="en-IE" sz="2600" dirty="0">
                <a:solidFill>
                  <a:srgbClr val="0070C0"/>
                </a:solidFill>
              </a:rPr>
              <a:t>the </a:t>
            </a:r>
            <a:r>
              <a:rPr lang="en-IE" sz="2600" u="sng" dirty="0">
                <a:solidFill>
                  <a:srgbClr val="0070C0"/>
                </a:solidFill>
              </a:rPr>
              <a:t>level</a:t>
            </a:r>
            <a:r>
              <a:rPr lang="en-IE" sz="2600" dirty="0">
                <a:solidFill>
                  <a:srgbClr val="0070C0"/>
                </a:solidFill>
              </a:rPr>
              <a:t> you will study at Hons or Ordinary further down the road</a:t>
            </a:r>
            <a:r>
              <a:rPr lang="en-US" sz="2600" dirty="0">
                <a:solidFill>
                  <a:srgbClr val="0070C0"/>
                </a:solidFill>
              </a:rPr>
              <a:t>​</a:t>
            </a:r>
          </a:p>
          <a:p>
            <a:pPr fontAlgn="base"/>
            <a:r>
              <a:rPr lang="en-US" sz="2600" dirty="0" err="1" smtClean="0"/>
              <a:t>Déan</a:t>
            </a:r>
            <a:r>
              <a:rPr lang="en-US" sz="2600" dirty="0" smtClean="0"/>
              <a:t> </a:t>
            </a:r>
            <a:r>
              <a:rPr lang="en-US" sz="2600" dirty="0" err="1" smtClean="0"/>
              <a:t>pé</a:t>
            </a:r>
            <a:r>
              <a:rPr lang="en-US" sz="2600" dirty="0" smtClean="0"/>
              <a:t> </a:t>
            </a:r>
            <a:r>
              <a:rPr lang="en-US" sz="2600" dirty="0" err="1" smtClean="0"/>
              <a:t>rud</a:t>
            </a:r>
            <a:r>
              <a:rPr lang="en-US" sz="2600" dirty="0" smtClean="0"/>
              <a:t> é </a:t>
            </a:r>
            <a:r>
              <a:rPr lang="en-US" sz="2600" dirty="0" err="1" smtClean="0"/>
              <a:t>atá</a:t>
            </a:r>
            <a:r>
              <a:rPr lang="en-US" sz="2600" dirty="0" smtClean="0"/>
              <a:t> </a:t>
            </a:r>
            <a:r>
              <a:rPr lang="en-US" sz="2600" dirty="0" err="1" smtClean="0"/>
              <a:t>agam</a:t>
            </a:r>
            <a:r>
              <a:rPr lang="en-US" sz="2600" dirty="0" smtClean="0"/>
              <a:t> </a:t>
            </a:r>
            <a:r>
              <a:rPr lang="en-US" sz="2600" dirty="0" err="1" smtClean="0"/>
              <a:t>aige</a:t>
            </a:r>
            <a:r>
              <a:rPr lang="en-US" sz="2600" dirty="0" smtClean="0"/>
              <a:t> / </a:t>
            </a:r>
            <a:r>
              <a:rPr lang="en-US" sz="2600" dirty="0" smtClean="0">
                <a:solidFill>
                  <a:srgbClr val="0070C0"/>
                </a:solidFill>
              </a:rPr>
              <a:t>Play </a:t>
            </a:r>
            <a:r>
              <a:rPr lang="en-US" sz="2600" dirty="0">
                <a:solidFill>
                  <a:srgbClr val="0070C0"/>
                </a:solidFill>
              </a:rPr>
              <a:t>to your strengths – what are you good at?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1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Slán</a:t>
            </a:r>
            <a:r>
              <a:rPr lang="en-US" dirty="0" smtClean="0"/>
              <a:t> &amp; go </a:t>
            </a:r>
            <a:r>
              <a:rPr lang="en-US" dirty="0" err="1" smtClean="0"/>
              <a:t>raibh</a:t>
            </a:r>
            <a:r>
              <a:rPr lang="en-US" dirty="0" smtClean="0"/>
              <a:t> </a:t>
            </a:r>
            <a:r>
              <a:rPr lang="en-US" dirty="0" err="1" smtClean="0"/>
              <a:t>maith</a:t>
            </a:r>
            <a:r>
              <a:rPr lang="en-US" dirty="0" smtClean="0"/>
              <a:t> </a:t>
            </a:r>
            <a:r>
              <a:rPr lang="en-US" dirty="0" err="1" smtClean="0"/>
              <a:t>agaibh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tá</a:t>
            </a:r>
            <a:r>
              <a:rPr lang="en-US" dirty="0" smtClean="0"/>
              <a:t> </a:t>
            </a:r>
            <a:r>
              <a:rPr lang="en-US" dirty="0" err="1" smtClean="0"/>
              <a:t>ceisteanna</a:t>
            </a:r>
            <a:r>
              <a:rPr lang="en-US" dirty="0" smtClean="0"/>
              <a:t> </a:t>
            </a:r>
            <a:r>
              <a:rPr lang="en-US" dirty="0" err="1" smtClean="0"/>
              <a:t>agaibh</a:t>
            </a:r>
            <a:r>
              <a:rPr lang="en-US" dirty="0" smtClean="0"/>
              <a:t> / If you have questions</a:t>
            </a:r>
          </a:p>
          <a:p>
            <a:pPr fontAlgn="base"/>
            <a:r>
              <a:rPr lang="en-US" dirty="0" err="1" smtClean="0"/>
              <a:t>Eolas</a:t>
            </a:r>
            <a:r>
              <a:rPr lang="en-US" dirty="0" smtClean="0"/>
              <a:t> </a:t>
            </a:r>
            <a:r>
              <a:rPr lang="en-US" dirty="0" err="1" smtClean="0"/>
              <a:t>anseo</a:t>
            </a:r>
            <a:r>
              <a:rPr lang="en-US" dirty="0" smtClean="0"/>
              <a:t> / information available here:</a:t>
            </a:r>
          </a:p>
          <a:p>
            <a:pPr lvl="1" fontAlgn="base"/>
            <a:r>
              <a:rPr lang="en-US" dirty="0" smtClean="0">
                <a:hlinkClick r:id="rId2"/>
              </a:rPr>
              <a:t>www.qualifax.ie</a:t>
            </a:r>
            <a:r>
              <a:rPr lang="en-US" dirty="0"/>
              <a:t>​</a:t>
            </a:r>
          </a:p>
          <a:p>
            <a:pPr lvl="1" fontAlgn="base"/>
            <a:r>
              <a:rPr lang="en-US" dirty="0" smtClean="0">
                <a:hlinkClick r:id="rId3"/>
              </a:rPr>
              <a:t>www.careersportal.ie</a:t>
            </a:r>
            <a:r>
              <a:rPr lang="en-US" dirty="0" smtClean="0"/>
              <a:t>​</a:t>
            </a:r>
          </a:p>
          <a:p>
            <a:pPr lvl="1" fontAlgn="base"/>
            <a:r>
              <a:rPr lang="en-US" dirty="0" smtClean="0">
                <a:hlinkClick r:id="rId4"/>
              </a:rPr>
              <a:t>www.cao.ie</a:t>
            </a:r>
            <a:endParaRPr lang="en-US" dirty="0" smtClean="0"/>
          </a:p>
          <a:p>
            <a:pPr>
              <a:defRPr/>
            </a:pPr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patricia.uifhlaithearta@gretb.ie</a:t>
            </a:r>
            <a:endParaRPr lang="en-IE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3283" y="2242268"/>
            <a:ext cx="4231869" cy="36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06A7-3F2F-4C3D-8BF4-249C973D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Choosing a Modern foreign language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820E0-6AA1-47B6-8D0C-BB539B0F0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394057" cy="4239595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A Modern Foreign Language (MFL) is essential for some courses in NUI Universities (Galway, Cork, Dublin, Maynooth)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MFL is not required for courses in science, engineering, agriculture or nursing in these colleges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Required for Cadets in Army and Air Corps </a:t>
            </a:r>
            <a:endParaRPr lang="en-US" dirty="0"/>
          </a:p>
          <a:p>
            <a:pPr fontAlgn="base"/>
            <a:r>
              <a:rPr lang="en-GB" dirty="0"/>
              <a:t>MFL is not required to study most courses in an IT like GMIT for example</a:t>
            </a:r>
            <a:r>
              <a:rPr lang="en-US" dirty="0"/>
              <a:t>​ or UL, Trinity or DCU</a:t>
            </a:r>
          </a:p>
          <a:p>
            <a:pPr fontAlgn="base"/>
            <a:r>
              <a:rPr lang="en-GB" dirty="0"/>
              <a:t>People with a language as part of their degree are highly employable; Multi- cultural society, a foreign language is an added advantage</a:t>
            </a:r>
            <a:r>
              <a:rPr lang="en-US" dirty="0"/>
              <a:t>​​</a:t>
            </a:r>
          </a:p>
          <a:p>
            <a:pPr fontAlgn="base"/>
            <a:r>
              <a:rPr lang="en-GB" dirty="0"/>
              <a:t>Useful for Tourism – Hotel and Catering and International Business</a:t>
            </a:r>
            <a:r>
              <a:rPr lang="en-US" dirty="0"/>
              <a:t>​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53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6A9F-9441-4DC4-BC50-60C1CDCC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Think about your top 5…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CB6C-DB89-46EF-8DDA-3C783F5C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800" dirty="0"/>
              <a:t>After Maths, English &amp; Irish </a:t>
            </a:r>
          </a:p>
          <a:p>
            <a:pPr fontAlgn="base"/>
            <a:r>
              <a:rPr lang="en-GB" sz="2800" dirty="0"/>
              <a:t>Students are requested to choose their top five subjects in order of preference</a:t>
            </a:r>
            <a:r>
              <a:rPr lang="en-US" sz="2800" dirty="0"/>
              <a:t>​</a:t>
            </a:r>
            <a:endParaRPr lang="en-GB" sz="2800" dirty="0"/>
          </a:p>
          <a:p>
            <a:pPr fontAlgn="base"/>
            <a:r>
              <a:rPr lang="en-GB" sz="2800" dirty="0"/>
              <a:t>We will endeavour to grant them their top 4 options but cannot guarantee this due to timetabling and resourcing</a:t>
            </a:r>
            <a:endParaRPr lang="en-US" sz="28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41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4D4C-D0AD-434A-86CB-8E9DB013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Options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4151-30CD-4E26-8C82-09189970F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dirty="0"/>
              <a:t>Biology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Physics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Chemistry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err="1"/>
              <a:t>Physchem</a:t>
            </a:r>
            <a:endParaRPr lang="en-IE" dirty="0"/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Agricultural Science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Computer Science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Applied Maths</a:t>
            </a:r>
          </a:p>
        </p:txBody>
      </p:sp>
    </p:spTree>
    <p:extLst>
      <p:ext uri="{BB962C8B-B14F-4D97-AF65-F5344CB8AC3E}">
        <p14:creationId xmlns:p14="http://schemas.microsoft.com/office/powerpoint/2010/main" val="276452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3C08-F8FD-4EC4-83DC-EDF8802F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physchem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C02A-6621-481F-A01C-E08C87CF4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IE" sz="3600" dirty="0"/>
              <a:t>8 topics from the physics curriculum and 8 topics from the chemistry curriculum</a:t>
            </a:r>
          </a:p>
          <a:p>
            <a:r>
              <a:rPr lang="en-IE" sz="3600" dirty="0"/>
              <a:t>These topics are not assessed at same higher-level physics or chemistry standard</a:t>
            </a:r>
          </a:p>
          <a:p>
            <a:r>
              <a:rPr lang="en-IE" sz="3600" dirty="0"/>
              <a:t>It is not possible to study physics and </a:t>
            </a:r>
            <a:r>
              <a:rPr lang="en-IE" sz="3600" dirty="0" err="1"/>
              <a:t>physchem</a:t>
            </a:r>
            <a:endParaRPr lang="en-IE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What kind of Student would Physics and Chemistry suit?</a:t>
            </a:r>
          </a:p>
          <a:p>
            <a:pPr marL="0" indent="0">
              <a:buNone/>
            </a:pPr>
            <a:r>
              <a:rPr lang="en-US" sz="3600" dirty="0"/>
              <a:t>Anyone considering a career in a scientific discipline, such as physics, chemistry, environmental science, or medicine.</a:t>
            </a:r>
          </a:p>
          <a:p>
            <a:pPr marL="0" indent="0">
              <a:buNone/>
            </a:pPr>
            <a:r>
              <a:rPr lang="en-US" sz="3600" dirty="0"/>
              <a:t>Students who have an interest in both physics and chemistry, but don't have enough time to commit to both subjects separately. Biology students may fall into this category.</a:t>
            </a:r>
            <a:endParaRPr lang="en-IE" sz="36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13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</a:t>
            </a:r>
            <a:r>
              <a:rPr lang="ga-IE" dirty="0"/>
              <a:t>iachtanais </a:t>
            </a:r>
            <a:r>
              <a:rPr lang="en-IE" dirty="0"/>
              <a:t>M</a:t>
            </a:r>
            <a:r>
              <a:rPr lang="ga-IE" dirty="0"/>
              <a:t>háithreánacha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/ Matriculation requirements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IE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courses within the H.E.I.s have more specific entry requirements</a:t>
            </a:r>
          </a:p>
          <a:p>
            <a:pPr>
              <a:defRPr/>
            </a:pPr>
            <a:r>
              <a:rPr lang="en-IE" altLang="en-US" sz="3200" dirty="0"/>
              <a:t>E.g. Engineering at NUIG </a:t>
            </a:r>
            <a:r>
              <a:rPr lang="en-IE" altLang="en-US" sz="2800" dirty="0"/>
              <a:t>H5 in 2 Subjects </a:t>
            </a:r>
            <a:r>
              <a:rPr lang="en-IE" altLang="en-US" sz="2800" b="1" dirty="0">
                <a:solidFill>
                  <a:srgbClr val="FF0000"/>
                </a:solidFill>
              </a:rPr>
              <a:t>and </a:t>
            </a:r>
            <a:r>
              <a:rPr lang="en-IE" altLang="en-US" sz="2800" dirty="0"/>
              <a:t>O6/H7 in 4 subjects </a:t>
            </a:r>
            <a:r>
              <a:rPr lang="en-IE" altLang="en-US" sz="2800" b="1" dirty="0">
                <a:solidFill>
                  <a:srgbClr val="FF0000"/>
                </a:solidFill>
              </a:rPr>
              <a:t>Including </a:t>
            </a:r>
            <a:r>
              <a:rPr lang="en-IE" altLang="en-US" sz="2800" dirty="0"/>
              <a:t>Irish and English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IE" altLang="en-US" sz="2800" b="1" dirty="0">
                <a:solidFill>
                  <a:srgbClr val="FF0000"/>
                </a:solidFill>
              </a:rPr>
              <a:t>    AND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IE" altLang="en-US" sz="2800" dirty="0"/>
              <a:t>    a Science subject </a:t>
            </a:r>
            <a:r>
              <a:rPr lang="en-IE" altLang="en-US" sz="2800" b="1" dirty="0">
                <a:solidFill>
                  <a:srgbClr val="FF0000"/>
                </a:solidFill>
              </a:rPr>
              <a:t>AND</a:t>
            </a:r>
            <a:r>
              <a:rPr lang="en-IE" altLang="en-US" sz="2800" dirty="0"/>
              <a:t> at least a H4 in higher level maths </a:t>
            </a:r>
            <a:r>
              <a:rPr lang="en-IE" altLang="en-US" sz="2800" b="1" dirty="0">
                <a:solidFill>
                  <a:srgbClr val="FF0000"/>
                </a:solidFill>
              </a:rPr>
              <a:t>OR </a:t>
            </a:r>
            <a:r>
              <a:rPr lang="en-IE" altLang="en-US" sz="2800" dirty="0"/>
              <a:t>a pass in the special maths exam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92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A12-FDAA-48D1-AFF4-5F02065A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Computer Science – New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B3D26-DAFA-4F64-AD1B-EFB825D42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	Examination 70%</a:t>
            </a:r>
          </a:p>
          <a:p>
            <a:pPr marL="0" indent="0">
              <a:buNone/>
            </a:pPr>
            <a:r>
              <a:rPr lang="en-GB" dirty="0"/>
              <a:t>	Coursework assessment 30%</a:t>
            </a:r>
          </a:p>
          <a:p>
            <a:r>
              <a:rPr lang="en-GB" dirty="0"/>
              <a:t>The fundamentals of computer technologies and their potential applications.</a:t>
            </a:r>
          </a:p>
          <a:p>
            <a:r>
              <a:rPr lang="en-GB" dirty="0"/>
              <a:t>Understanding how computers work and how they can be used to address problems and design solutions.</a:t>
            </a:r>
          </a:p>
          <a:p>
            <a:r>
              <a:rPr lang="en-GB" dirty="0"/>
              <a:t>How to read, write, test and modify computer programs.</a:t>
            </a:r>
          </a:p>
          <a:p>
            <a:r>
              <a:rPr lang="en-GB" dirty="0"/>
              <a:t>How computers work and how their component parts interrelate.</a:t>
            </a:r>
          </a:p>
          <a:p>
            <a:r>
              <a:rPr lang="en-GB" dirty="0"/>
              <a:t>The ethical, social and environmental role of information technology, in today's world as well as the past and the future.</a:t>
            </a:r>
            <a:br>
              <a:rPr lang="en-GB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23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1A74-8FDE-4474-BE62-004F660F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Applied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E7DD6-298B-44B2-9D02-50BEED03D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200" dirty="0"/>
              <a:t>Supports students studying Physics and/or H.L. Math's ​</a:t>
            </a:r>
          </a:p>
          <a:p>
            <a:pPr fontAlgn="base"/>
            <a:r>
              <a:rPr lang="en-US" sz="2200" dirty="0"/>
              <a:t>Very useful but not required for Engineering courses​</a:t>
            </a:r>
          </a:p>
          <a:p>
            <a:pPr marL="0" indent="0" fontAlgn="base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What kind of student might Applied Math's suit?</a:t>
            </a:r>
            <a:endParaRPr lang="en-US" sz="2200" dirty="0"/>
          </a:p>
          <a:p>
            <a:r>
              <a:rPr lang="en-US" sz="2200" dirty="0"/>
              <a:t>This subject comes highly recommended for students considering a career in any area of Engineering, Science, Information Technology, Business, Finance, Architecture or Education. </a:t>
            </a:r>
            <a:endParaRPr lang="en-IE" sz="3200" dirty="0"/>
          </a:p>
          <a:p>
            <a:r>
              <a:rPr lang="en-IE" sz="2100" dirty="0"/>
              <a:t>Modules include: Constant Acceleration, Relative Velocity, Projectiles, Work Energy and Power, Differential Equations and Newton’s Law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972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64A5-44D5-4077-B5D4-869180E2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Options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Practical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7165-8BB0-4DC4-9096-A17164259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/>
              <a:t>Construction Studies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Design Communication Graphics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Engineering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53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2CCA-D8F9-4F42-8700-681105B4D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43B6-90AB-4E93-B123-DA6F5DAD7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IE" dirty="0"/>
              <a:t>A continuation from Metalwork </a:t>
            </a:r>
            <a:r>
              <a:rPr lang="en-US" dirty="0"/>
              <a:t>​</a:t>
            </a:r>
          </a:p>
          <a:p>
            <a:pPr lvl="1" fontAlgn="base"/>
            <a:r>
              <a:rPr lang="en-IE" dirty="0"/>
              <a:t>50% Exam </a:t>
            </a:r>
            <a:r>
              <a:rPr lang="en-US" dirty="0"/>
              <a:t>​</a:t>
            </a:r>
          </a:p>
          <a:p>
            <a:pPr lvl="1" fontAlgn="base"/>
            <a:r>
              <a:rPr lang="en-IE" dirty="0"/>
              <a:t>25% Day Project </a:t>
            </a:r>
            <a:r>
              <a:rPr lang="en-US" dirty="0"/>
              <a:t>​</a:t>
            </a:r>
          </a:p>
          <a:p>
            <a:pPr lvl="1" fontAlgn="base"/>
            <a:r>
              <a:rPr lang="en-IE" dirty="0"/>
              <a:t>25%Project</a:t>
            </a:r>
            <a:r>
              <a:rPr lang="en-US" dirty="0"/>
              <a:t>​</a:t>
            </a:r>
          </a:p>
          <a:p>
            <a:pPr fontAlgn="base"/>
            <a:r>
              <a:rPr lang="en-IE" dirty="0"/>
              <a:t>Useful for engineering careers, apprenticeships and construction</a:t>
            </a:r>
            <a:r>
              <a:rPr lang="ga-IE" dirty="0"/>
              <a:t>​</a:t>
            </a:r>
          </a:p>
          <a:p>
            <a:pPr fontAlgn="base"/>
            <a:r>
              <a:rPr lang="en-IE" dirty="0"/>
              <a:t>If you have had an aptitude for this subject, good idea to carry on with it.</a:t>
            </a:r>
            <a:r>
              <a:rPr lang="en-US" dirty="0"/>
              <a:t>​</a:t>
            </a:r>
          </a:p>
          <a:p>
            <a:pPr fontAlgn="base"/>
            <a:r>
              <a:rPr lang="en-IE" dirty="0"/>
              <a:t>Physics and Maths most important subjects for  a career in engineering.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86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0629-F4EC-4EFE-9FDB-82B14262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Options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Artistic and Creative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27E1-D1EA-4A59-AF7C-C5312AE6A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/>
              <a:t>Art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7863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1050-274F-4F6C-995C-E25C81D8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Ceol</a:t>
            </a:r>
            <a:r>
              <a:rPr lang="en-IE" dirty="0" smtClean="0"/>
              <a:t> / music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A1B0A-66DF-4B59-8951-59E6ED78A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IE" dirty="0"/>
              <a:t>50% Practical Exam</a:t>
            </a:r>
          </a:p>
          <a:p>
            <a:pPr marL="0" indent="0" fontAlgn="base">
              <a:buNone/>
            </a:pPr>
            <a:r>
              <a:rPr lang="en-IE" dirty="0"/>
              <a:t>50% Written paper</a:t>
            </a:r>
          </a:p>
          <a:p>
            <a:pPr marL="0" indent="0" fontAlgn="base">
              <a:buNone/>
            </a:pPr>
            <a:endParaRPr lang="en-IE" dirty="0"/>
          </a:p>
          <a:p>
            <a:pPr marL="0" indent="0" fontAlgn="base">
              <a:buNone/>
            </a:pPr>
            <a:r>
              <a:rPr lang="en-IE" dirty="0"/>
              <a:t>Practical exam (Easter 6th Year) Practical can be Performance only or Performance with Music Technology</a:t>
            </a:r>
            <a:r>
              <a:rPr lang="en-US" dirty="0"/>
              <a:t>​</a:t>
            </a:r>
          </a:p>
          <a:p>
            <a:pPr fontAlgn="base"/>
            <a:r>
              <a:rPr lang="en-IE" dirty="0"/>
              <a:t>Play an instrument or Sing</a:t>
            </a:r>
            <a:r>
              <a:rPr lang="en-US" dirty="0"/>
              <a:t>​ or both</a:t>
            </a:r>
          </a:p>
          <a:p>
            <a:pPr marL="0" indent="0" fontAlgn="base">
              <a:buNone/>
            </a:pPr>
            <a:r>
              <a:rPr lang="en-IE" dirty="0"/>
              <a:t>Written exam</a:t>
            </a:r>
          </a:p>
          <a:p>
            <a:pPr fontAlgn="base"/>
            <a:r>
              <a:rPr lang="en-IE" dirty="0"/>
              <a:t>Students will learn about music theory</a:t>
            </a:r>
            <a:endParaRPr lang="en-US" dirty="0"/>
          </a:p>
          <a:p>
            <a:pPr fontAlgn="base"/>
            <a:r>
              <a:rPr lang="en-US" dirty="0"/>
              <a:t>You can take it up for 5th year if you have music knowledge (i.e. be able to read treble and bass clef) </a:t>
            </a:r>
            <a:r>
              <a:rPr lang="en-IE" dirty="0"/>
              <a:t>​</a:t>
            </a:r>
          </a:p>
          <a:p>
            <a:pPr fontAlgn="base"/>
            <a:r>
              <a:rPr lang="en-IE" dirty="0"/>
              <a:t>Talk to music teachers for advice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001E-41B0-482E-A6BF-6457AFAD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options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Social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50F6D-6F5D-4E94-B435-28857427E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/>
              <a:t>History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Geography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Politics and Society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Home Economics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Physical 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Religious Education</a:t>
            </a:r>
          </a:p>
        </p:txBody>
      </p:sp>
    </p:spTree>
    <p:extLst>
      <p:ext uri="{BB962C8B-B14F-4D97-AF65-F5344CB8AC3E}">
        <p14:creationId xmlns:p14="http://schemas.microsoft.com/office/powerpoint/2010/main" val="30042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F619-36EE-49B1-A20E-44DB3F70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Politics and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784DF-E02F-4D1B-A9D5-2603F335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fontAlgn="base"/>
            <a:r>
              <a:rPr lang="en-IE" dirty="0"/>
              <a:t>Report on a citizenship project (20% )</a:t>
            </a:r>
            <a:r>
              <a:rPr lang="en-US" dirty="0"/>
              <a:t>​</a:t>
            </a:r>
          </a:p>
          <a:p>
            <a:pPr lvl="1" fontAlgn="base"/>
            <a:r>
              <a:rPr lang="en-IE" dirty="0"/>
              <a:t>Written examination (80% )</a:t>
            </a:r>
            <a:r>
              <a:rPr lang="en-US" dirty="0"/>
              <a:t>​</a:t>
            </a:r>
            <a:endParaRPr lang="en-GB" dirty="0"/>
          </a:p>
          <a:p>
            <a:pPr fontAlgn="base"/>
            <a:endParaRPr lang="en-IE" dirty="0"/>
          </a:p>
          <a:p>
            <a:r>
              <a:rPr lang="en-US" dirty="0"/>
              <a:t>Human rights, equality, diversity, sustainable development, power and democratic decision-making.</a:t>
            </a:r>
          </a:p>
          <a:p>
            <a:r>
              <a:rPr lang="en-US" dirty="0"/>
              <a:t>Studying Politics &amp; Society gives students a real insight into people, power and how society works</a:t>
            </a:r>
            <a:endParaRPr lang="en-IE" dirty="0"/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r>
              <a:rPr lang="en-GB" dirty="0"/>
              <a:t>Useful for Journalism – Politics- Media – Teaching but not a requirement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17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26C0-1CF6-4E77-AE23-A7B8149C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Physical Education – new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041F-238C-4561-8260-9129BD813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943785" cy="4037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	</a:t>
            </a:r>
            <a:r>
              <a:rPr lang="en-GB" dirty="0"/>
              <a:t>Written Exam - 50%</a:t>
            </a:r>
          </a:p>
          <a:p>
            <a:pPr marL="0" indent="0">
              <a:buNone/>
            </a:pPr>
            <a:r>
              <a:rPr lang="en-GB" dirty="0"/>
              <a:t>	Project  - 20%</a:t>
            </a:r>
          </a:p>
          <a:p>
            <a:pPr marL="0" indent="0">
              <a:buNone/>
            </a:pPr>
            <a:r>
              <a:rPr lang="en-GB" dirty="0"/>
              <a:t>	Performance -  30%</a:t>
            </a:r>
          </a:p>
          <a:p>
            <a:pPr marL="0" indent="0">
              <a:buNone/>
            </a:pPr>
            <a:r>
              <a:rPr lang="en-GB" b="1" dirty="0"/>
              <a:t>Written examination</a:t>
            </a:r>
          </a:p>
          <a:p>
            <a:pPr marL="0" indent="0">
              <a:buNone/>
            </a:pPr>
            <a:r>
              <a:rPr lang="en-GB" dirty="0"/>
              <a:t>Factors which affect participation and performance including a case study requiring students to apply their learning to a physical activity</a:t>
            </a:r>
          </a:p>
          <a:p>
            <a:pPr marL="0" indent="0">
              <a:buNone/>
            </a:pPr>
            <a:r>
              <a:rPr lang="en-GB" b="1" dirty="0"/>
              <a:t>Physical activity project</a:t>
            </a:r>
          </a:p>
          <a:p>
            <a:pPr marL="0" indent="0">
              <a:buNone/>
            </a:pPr>
            <a:r>
              <a:rPr lang="en-GB" dirty="0"/>
              <a:t>As performer or coach/choreographer students will analyse and set 4 performance goals and plan, implement and reflect on them</a:t>
            </a:r>
          </a:p>
          <a:p>
            <a:pPr marL="0" indent="0">
              <a:buNone/>
            </a:pPr>
            <a:r>
              <a:rPr lang="en-GB" b="1" dirty="0"/>
              <a:t>Performance assessment, worth 30% with common format for both higher and ordinary level.</a:t>
            </a:r>
          </a:p>
          <a:p>
            <a:pPr marL="0" indent="0">
              <a:buNone/>
            </a:pPr>
            <a:r>
              <a:rPr lang="en-GB" dirty="0"/>
              <a:t>Students complete a structured performance video in a chosen activity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59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8126-B3AC-4213-9404-0D421D5F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Religious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1D9D0-68E6-45B6-8E90-A68024E38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/>
            <a:r>
              <a:rPr lang="en-IE" dirty="0"/>
              <a:t>Coursework 20%</a:t>
            </a:r>
            <a:r>
              <a:rPr lang="en-US" dirty="0"/>
              <a:t>​</a:t>
            </a:r>
          </a:p>
          <a:p>
            <a:pPr lvl="1" fontAlgn="base"/>
            <a:r>
              <a:rPr lang="en-IE" dirty="0"/>
              <a:t>Terminal written paper 80%</a:t>
            </a:r>
            <a:endParaRPr lang="en-GB" dirty="0"/>
          </a:p>
          <a:p>
            <a:pPr lvl="1" fontAlgn="base"/>
            <a:endParaRPr lang="en-IE" dirty="0"/>
          </a:p>
          <a:p>
            <a:pPr fontAlgn="base"/>
            <a:r>
              <a:rPr lang="en-IE" dirty="0"/>
              <a:t>Promotes tolerance and mutual understanding</a:t>
            </a:r>
            <a:r>
              <a:rPr lang="en-US" dirty="0"/>
              <a:t>​</a:t>
            </a:r>
          </a:p>
          <a:p>
            <a:pPr fontAlgn="base"/>
            <a:r>
              <a:rPr lang="en-IE" dirty="0"/>
              <a:t>It is a broad course which seeks to develop the skills needed to engage in meaningful dialogue with those of other or of no religious traditions</a:t>
            </a:r>
            <a:r>
              <a:rPr lang="en-US" dirty="0"/>
              <a:t>​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02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</a:t>
            </a:r>
            <a:r>
              <a:rPr lang="ga-IE" dirty="0"/>
              <a:t>iachtanais </a:t>
            </a:r>
            <a:r>
              <a:rPr lang="en-IE" dirty="0"/>
              <a:t>M</a:t>
            </a:r>
            <a:r>
              <a:rPr lang="ga-IE" dirty="0"/>
              <a:t>háithreánacha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/ Matriculation requirements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384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a student has achieved the minimum entry requirements (</a:t>
            </a:r>
            <a:r>
              <a:rPr lang="en-IE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matriculated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), he/she is deemed ‘qualified’ or ‘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eligible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’ to apply for the place.</a:t>
            </a:r>
          </a:p>
          <a:p>
            <a:pPr>
              <a:lnSpc>
                <a:spcPct val="80000"/>
              </a:lnSpc>
              <a:defRPr/>
            </a:pPr>
            <a:endParaRPr lang="en-IE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If more people apply for places on a course than there are places, then they also need points</a:t>
            </a:r>
          </a:p>
          <a:p>
            <a:pPr>
              <a:lnSpc>
                <a:spcPct val="80000"/>
              </a:lnSpc>
              <a:defRPr/>
            </a:pPr>
            <a:endParaRPr lang="en-IE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Note that some pupils are exempt from certain matriculation requirements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34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83C7-2933-47E7-B430-9A6EBB50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Options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5069-9D11-4AD7-A832-05F3667FD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/>
              <a:t>Business Studies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Accounting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Economics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LCVP</a:t>
            </a:r>
          </a:p>
        </p:txBody>
      </p:sp>
    </p:spTree>
    <p:extLst>
      <p:ext uri="{BB962C8B-B14F-4D97-AF65-F5344CB8AC3E}">
        <p14:creationId xmlns:p14="http://schemas.microsoft.com/office/powerpoint/2010/main" val="10953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8FD7-BCBD-47AF-AEC2-6074F139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LCVP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D580B-6D81-4E6F-87B6-02DE6F45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GB" sz="1600" b="1" dirty="0">
                <a:solidFill>
                  <a:srgbClr val="000000"/>
                </a:solidFill>
                <a:latin typeface="Gill Sans MT"/>
              </a:rPr>
              <a:t>Leaving Certificate Vocational Programme</a:t>
            </a:r>
          </a:p>
          <a:p>
            <a:pPr fontAlgn="base"/>
            <a:r>
              <a:rPr lang="en-US" sz="1600" dirty="0">
                <a:solidFill>
                  <a:srgbClr val="000000"/>
                </a:solidFill>
                <a:latin typeface="Gill Sans MT"/>
              </a:rPr>
              <a:t>This is an optional extra subject that students will be offered if they qualify for it - Qualifying categories are on the next slide</a:t>
            </a:r>
          </a:p>
          <a:p>
            <a:pPr fontAlgn="base"/>
            <a:r>
              <a:rPr lang="en-US" sz="1600" dirty="0">
                <a:solidFill>
                  <a:srgbClr val="000000"/>
                </a:solidFill>
                <a:latin typeface="Gill Sans MT"/>
              </a:rPr>
              <a:t>If a student takes LCVP they may get more points in this subject than in one of their other 6 and so this will be used for points</a:t>
            </a:r>
          </a:p>
          <a:p>
            <a:pPr marL="0" indent="0" fontAlgn="base">
              <a:buNone/>
            </a:pPr>
            <a:r>
              <a:rPr lang="en-US" sz="1600" dirty="0">
                <a:solidFill>
                  <a:srgbClr val="000000"/>
                </a:solidFill>
                <a:latin typeface="Gill Sans MT"/>
              </a:rPr>
              <a:t>LCVP is made up of practical business ‘type’ assignments that should be completed during class time – 1 hour per week. So it doesn’t take time away from study – and so can prove to be easier points to acquire​</a:t>
            </a:r>
          </a:p>
          <a:p>
            <a:pPr fontAlgn="base"/>
            <a:r>
              <a:rPr lang="en-GB" sz="1600" dirty="0">
                <a:solidFill>
                  <a:srgbClr val="000000"/>
                </a:solidFill>
                <a:latin typeface="Gill Sans MT"/>
              </a:rPr>
              <a:t>60% - Portfolio – Which is made up of a CV,  Action Plan, Career Investigation, Summary Report, Work Experience, plus 2 options</a:t>
            </a:r>
            <a:r>
              <a:rPr lang="en-US" sz="1600" dirty="0">
                <a:solidFill>
                  <a:srgbClr val="000000"/>
                </a:solidFill>
                <a:latin typeface="Gill Sans MT"/>
              </a:rPr>
              <a:t>​</a:t>
            </a:r>
            <a:endParaRPr lang="en-GB" sz="1600" dirty="0">
              <a:solidFill>
                <a:srgbClr val="000000"/>
              </a:solidFill>
              <a:latin typeface="Gill Sans MT"/>
            </a:endParaRPr>
          </a:p>
          <a:p>
            <a:pPr fontAlgn="base"/>
            <a:r>
              <a:rPr lang="en-GB" sz="1600" dirty="0">
                <a:solidFill>
                  <a:srgbClr val="000000"/>
                </a:solidFill>
                <a:latin typeface="Gill Sans MT"/>
              </a:rPr>
              <a:t>40% - Examination in May</a:t>
            </a:r>
            <a:endParaRPr lang="en-US" sz="1600">
              <a:solidFill>
                <a:srgbClr val="000000"/>
              </a:solidFill>
              <a:latin typeface="Gill Sans MT"/>
            </a:endParaRPr>
          </a:p>
          <a:p>
            <a:pPr fontAlgn="base"/>
            <a:r>
              <a:rPr lang="en-GB" sz="1600" dirty="0">
                <a:solidFill>
                  <a:srgbClr val="000000"/>
                </a:solidFill>
                <a:latin typeface="Gill Sans MT"/>
              </a:rPr>
              <a:t> Distinction – 66 points</a:t>
            </a:r>
            <a:r>
              <a:rPr lang="en-US" sz="1600" dirty="0">
                <a:solidFill>
                  <a:srgbClr val="000000"/>
                </a:solidFill>
                <a:latin typeface="Gill Sans MT"/>
              </a:rPr>
              <a:t>​  </a:t>
            </a:r>
            <a:r>
              <a:rPr lang="en-GB" sz="1600" dirty="0">
                <a:solidFill>
                  <a:srgbClr val="000000"/>
                </a:solidFill>
                <a:latin typeface="Gill Sans MT"/>
              </a:rPr>
              <a:t>Merit – 46 points</a:t>
            </a:r>
            <a:r>
              <a:rPr lang="en-US" sz="1600" dirty="0">
                <a:solidFill>
                  <a:srgbClr val="000000"/>
                </a:solidFill>
                <a:latin typeface="Gill Sans MT"/>
              </a:rPr>
              <a:t>​   </a:t>
            </a:r>
            <a:r>
              <a:rPr lang="en-GB" sz="1600" dirty="0">
                <a:solidFill>
                  <a:srgbClr val="000000"/>
                </a:solidFill>
                <a:latin typeface="Gill Sans MT"/>
              </a:rPr>
              <a:t>Pass – 28 points</a:t>
            </a:r>
            <a:r>
              <a:rPr lang="en-US" sz="1600" dirty="0">
                <a:solidFill>
                  <a:srgbClr val="000000"/>
                </a:solidFill>
                <a:latin typeface="Gill Sans MT"/>
              </a:rPr>
              <a:t>​</a:t>
            </a:r>
          </a:p>
          <a:p>
            <a:pPr fontAlgn="base"/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18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</a:t>
            </a:r>
            <a:r>
              <a:rPr lang="ga-IE" dirty="0"/>
              <a:t>iachtanais </a:t>
            </a:r>
            <a:r>
              <a:rPr lang="en-IE" dirty="0"/>
              <a:t>M</a:t>
            </a:r>
            <a:r>
              <a:rPr lang="ga-IE" dirty="0"/>
              <a:t>háithreánacha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/ Matriculation requirements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676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IE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Tabhachtach</a:t>
            </a:r>
            <a:endParaRPr lang="en-IE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</a:t>
            </a:r>
            <a:r>
              <a:rPr lang="en-IE" alt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Student’s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responsibility to ensure that he/she has researched the subjects they are considering choosing.</a:t>
            </a:r>
          </a:p>
          <a:p>
            <a:pPr>
              <a:lnSpc>
                <a:spcPct val="90000"/>
              </a:lnSpc>
              <a:buNone/>
              <a:defRPr/>
            </a:pPr>
            <a:endParaRPr lang="en-IE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</a:t>
            </a:r>
            <a:r>
              <a:rPr lang="en-IE" alt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Student’s</a:t>
            </a:r>
            <a:r>
              <a:rPr lang="en-IE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responsibility to be aware of what subjects are needed for specific Higher Education Institutes (H.E.I.s) or particular courses within those H.E.I.s.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968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BAD3-8FD6-4668-B00D-13DC89F4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Ábhar</a:t>
            </a:r>
            <a:r>
              <a:rPr lang="en-IE" dirty="0" smtClean="0"/>
              <a:t> don </a:t>
            </a:r>
            <a:r>
              <a:rPr lang="en-IE" dirty="0" err="1" smtClean="0"/>
              <a:t>ardteist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i="1" dirty="0" smtClean="0">
                <a:solidFill>
                  <a:srgbClr val="0070C0"/>
                </a:solidFill>
              </a:rPr>
              <a:t>Leaving </a:t>
            </a:r>
            <a:r>
              <a:rPr lang="en-IE" i="1" dirty="0">
                <a:solidFill>
                  <a:srgbClr val="0070C0"/>
                </a:solidFill>
              </a:rPr>
              <a:t>cert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107EA-234E-443C-8262-E1EC180CA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sz="3200" dirty="0" err="1" smtClean="0"/>
              <a:t>Déanann</a:t>
            </a:r>
            <a:r>
              <a:rPr lang="en-IE" sz="3200" dirty="0" smtClean="0"/>
              <a:t> </a:t>
            </a:r>
            <a:r>
              <a:rPr lang="en-IE" sz="3200" dirty="0" err="1" smtClean="0"/>
              <a:t>daltai</a:t>
            </a:r>
            <a:r>
              <a:rPr lang="en-IE" sz="3200" dirty="0" smtClean="0"/>
              <a:t> 7 n-</a:t>
            </a:r>
            <a:r>
              <a:rPr lang="en-IE" sz="3200" dirty="0" err="1" smtClean="0"/>
              <a:t>ábhar</a:t>
            </a:r>
            <a:r>
              <a:rPr lang="en-IE" sz="3200" dirty="0" smtClean="0"/>
              <a:t> don </a:t>
            </a:r>
            <a:r>
              <a:rPr lang="en-IE" sz="3200" dirty="0" err="1" smtClean="0"/>
              <a:t>Ardteist</a:t>
            </a:r>
            <a:r>
              <a:rPr lang="en-IE" sz="3200" dirty="0" smtClean="0"/>
              <a:t> / </a:t>
            </a:r>
            <a:r>
              <a:rPr lang="en-IE" sz="3200" i="1" dirty="0" smtClean="0">
                <a:solidFill>
                  <a:srgbClr val="0070C0"/>
                </a:solidFill>
              </a:rPr>
              <a:t>Students </a:t>
            </a:r>
            <a:r>
              <a:rPr lang="en-IE" sz="3200" i="1" dirty="0">
                <a:solidFill>
                  <a:srgbClr val="0070C0"/>
                </a:solidFill>
              </a:rPr>
              <a:t>study 7 subjects for leaving </a:t>
            </a:r>
            <a:r>
              <a:rPr lang="en-IE" sz="3200" i="1" dirty="0" smtClean="0">
                <a:solidFill>
                  <a:srgbClr val="0070C0"/>
                </a:solidFill>
              </a:rPr>
              <a:t>Cert</a:t>
            </a:r>
            <a:endParaRPr lang="en-IE" sz="3200" i="1" dirty="0">
              <a:solidFill>
                <a:srgbClr val="0070C0"/>
              </a:solidFill>
            </a:endParaRPr>
          </a:p>
          <a:p>
            <a:r>
              <a:rPr lang="en-IE" sz="3200" dirty="0" smtClean="0"/>
              <a:t>ATG mar </a:t>
            </a:r>
            <a:r>
              <a:rPr lang="en-IE" sz="3200" dirty="0" err="1" smtClean="0"/>
              <a:t>rogha</a:t>
            </a:r>
            <a:r>
              <a:rPr lang="en-IE" sz="3200" dirty="0" smtClean="0"/>
              <a:t> / </a:t>
            </a:r>
            <a:r>
              <a:rPr lang="en-IE" sz="3200" i="1" dirty="0" smtClean="0">
                <a:solidFill>
                  <a:srgbClr val="0070C0"/>
                </a:solidFill>
              </a:rPr>
              <a:t>LCVP </a:t>
            </a:r>
            <a:r>
              <a:rPr lang="en-IE" sz="3200" i="1" dirty="0">
                <a:solidFill>
                  <a:srgbClr val="0070C0"/>
                </a:solidFill>
              </a:rPr>
              <a:t>can be taken as an optional 8</a:t>
            </a:r>
            <a:r>
              <a:rPr lang="en-IE" sz="3200" i="1" baseline="30000" dirty="0">
                <a:solidFill>
                  <a:srgbClr val="0070C0"/>
                </a:solidFill>
              </a:rPr>
              <a:t>th</a:t>
            </a:r>
            <a:r>
              <a:rPr lang="en-IE" sz="3200" i="1" dirty="0">
                <a:solidFill>
                  <a:srgbClr val="0070C0"/>
                </a:solidFill>
              </a:rPr>
              <a:t> subject</a:t>
            </a:r>
          </a:p>
          <a:p>
            <a:r>
              <a:rPr lang="en-IE" sz="3200" dirty="0" err="1" smtClean="0"/>
              <a:t>Déanta</a:t>
            </a:r>
            <a:r>
              <a:rPr lang="en-IE" sz="3200" dirty="0" smtClean="0"/>
              <a:t> </a:t>
            </a:r>
            <a:r>
              <a:rPr lang="en-IE" sz="3200" dirty="0" err="1" smtClean="0"/>
              <a:t>comhaireamh</a:t>
            </a:r>
            <a:r>
              <a:rPr lang="en-IE" sz="3200" dirty="0" smtClean="0"/>
              <a:t> </a:t>
            </a:r>
            <a:r>
              <a:rPr lang="en-IE" sz="3200" dirty="0" err="1" smtClean="0"/>
              <a:t>ar</a:t>
            </a:r>
            <a:r>
              <a:rPr lang="en-IE" sz="3200" dirty="0" smtClean="0"/>
              <a:t> an 6 </a:t>
            </a:r>
            <a:r>
              <a:rPr lang="en-IE" sz="3200" dirty="0" err="1" smtClean="0"/>
              <a:t>cinn</a:t>
            </a:r>
            <a:r>
              <a:rPr lang="en-IE" sz="3200" dirty="0" smtClean="0"/>
              <a:t> is fear / </a:t>
            </a:r>
            <a:r>
              <a:rPr lang="en-IE" sz="3200" dirty="0" smtClean="0">
                <a:solidFill>
                  <a:srgbClr val="0070C0"/>
                </a:solidFill>
              </a:rPr>
              <a:t>The </a:t>
            </a:r>
            <a:r>
              <a:rPr lang="en-IE" sz="3200" dirty="0">
                <a:solidFill>
                  <a:srgbClr val="0070C0"/>
                </a:solidFill>
              </a:rPr>
              <a:t>top 6 subjects are counted for points</a:t>
            </a:r>
          </a:p>
        </p:txBody>
      </p:sp>
    </p:spTree>
    <p:extLst>
      <p:ext uri="{BB962C8B-B14F-4D97-AF65-F5344CB8AC3E}">
        <p14:creationId xmlns:p14="http://schemas.microsoft.com/office/powerpoint/2010/main" val="32923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17A9-70A7-41A2-BB9D-2A2CE969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Córas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bpointí</a:t>
            </a:r>
            <a:r>
              <a:rPr lang="en-IE" dirty="0" smtClean="0"/>
              <a:t> / </a:t>
            </a:r>
            <a:r>
              <a:rPr lang="en-IE" dirty="0" smtClean="0">
                <a:solidFill>
                  <a:srgbClr val="0070C0"/>
                </a:solidFill>
              </a:rPr>
              <a:t>The points system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ED0E-CC5F-410F-8131-20B65D32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36590"/>
          </a:xfrm>
        </p:spPr>
        <p:txBody>
          <a:bodyPr>
            <a:normAutofit fontScale="77500" lnSpcReduction="20000"/>
          </a:bodyPr>
          <a:lstStyle/>
          <a:p>
            <a:r>
              <a:rPr lang="en-IE" sz="3200" dirty="0"/>
              <a:t>All subject carry equal points – except for honours maths which has a bonus 25 points if you get over 40%</a:t>
            </a:r>
          </a:p>
          <a:p>
            <a:r>
              <a:rPr lang="en-IE" sz="3200" dirty="0"/>
              <a:t>Maximum leaving cert points are 625</a:t>
            </a:r>
          </a:p>
          <a:p>
            <a:r>
              <a:rPr lang="en-IE" sz="3200" dirty="0"/>
              <a:t>Honours level subjects = 100 points each</a:t>
            </a:r>
          </a:p>
          <a:p>
            <a:r>
              <a:rPr lang="en-IE" sz="3200" dirty="0"/>
              <a:t>Ordinary level subjects = 56 points </a:t>
            </a:r>
            <a:r>
              <a:rPr lang="en-IE" sz="3200" dirty="0" smtClean="0"/>
              <a:t>each</a:t>
            </a:r>
          </a:p>
          <a:p>
            <a:r>
              <a:rPr lang="en-IE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you have gained the minimum subject entry requirements for a course you have qualified for it. If more people apply for that course than there are places, then the points system is used to decide who gets the places.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IE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97D014-252D-410A-8668-AF2CF927C5C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62E39-0A52-46F8-ABF3-D003FE636F8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56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5c907e9d-cbb2-4747-b3f3-d38bbb152a7e" xsi:nil="true"/>
    <NotebookType xmlns="5c907e9d-cbb2-4747-b3f3-d38bbb152a7e" xsi:nil="true"/>
    <Has_Teacher_Only_SectionGroup xmlns="5c907e9d-cbb2-4747-b3f3-d38bbb152a7e" xsi:nil="true"/>
    <Teachers xmlns="5c907e9d-cbb2-4747-b3f3-d38bbb152a7e">
      <UserInfo>
        <DisplayName/>
        <AccountId xsi:nil="true"/>
        <AccountType/>
      </UserInfo>
    </Teachers>
    <Templates xmlns="5c907e9d-cbb2-4747-b3f3-d38bbb152a7e" xsi:nil="true"/>
    <Self_Registration_Enabled xmlns="5c907e9d-cbb2-4747-b3f3-d38bbb152a7e" xsi:nil="true"/>
    <Invited_Teachers xmlns="5c907e9d-cbb2-4747-b3f3-d38bbb152a7e" xsi:nil="true"/>
    <Invited_Students xmlns="5c907e9d-cbb2-4747-b3f3-d38bbb152a7e" xsi:nil="true"/>
    <CultureName xmlns="5c907e9d-cbb2-4747-b3f3-d38bbb152a7e" xsi:nil="true"/>
    <AppVersion xmlns="5c907e9d-cbb2-4747-b3f3-d38bbb152a7e" xsi:nil="true"/>
    <FolderType xmlns="5c907e9d-cbb2-4747-b3f3-d38bbb152a7e" xsi:nil="true"/>
    <Students xmlns="5c907e9d-cbb2-4747-b3f3-d38bbb152a7e">
      <UserInfo>
        <DisplayName/>
        <AccountId xsi:nil="true"/>
        <AccountType/>
      </UserInfo>
    </Students>
    <Is_Collaboration_Space_Locked xmlns="5c907e9d-cbb2-4747-b3f3-d38bbb152a7e" xsi:nil="true"/>
    <Owner xmlns="5c907e9d-cbb2-4747-b3f3-d38bbb152a7e">
      <UserInfo>
        <DisplayName/>
        <AccountId xsi:nil="true"/>
        <AccountType/>
      </UserInfo>
    </Owner>
    <Student_Groups xmlns="5c907e9d-cbb2-4747-b3f3-d38bbb152a7e">
      <UserInfo>
        <DisplayName/>
        <AccountId xsi:nil="true"/>
        <AccountType/>
      </UserInfo>
    </Student_Group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70DDED382994A821F8DAA5AC0C494" ma:contentTypeVersion="26" ma:contentTypeDescription="Create a new document." ma:contentTypeScope="" ma:versionID="89d5350a95bf1818247e20b2769b7e1c">
  <xsd:schema xmlns:xsd="http://www.w3.org/2001/XMLSchema" xmlns:xs="http://www.w3.org/2001/XMLSchema" xmlns:p="http://schemas.microsoft.com/office/2006/metadata/properties" xmlns:ns3="5c907e9d-cbb2-4747-b3f3-d38bbb152a7e" xmlns:ns4="32bb5387-b566-497a-b36b-13c6d15c7f44" targetNamespace="http://schemas.microsoft.com/office/2006/metadata/properties" ma:root="true" ma:fieldsID="783b16b860e4595c29b5e97a214c60f3" ns3:_="" ns4:_="">
    <xsd:import namespace="5c907e9d-cbb2-4747-b3f3-d38bbb152a7e"/>
    <xsd:import namespace="32bb5387-b566-497a-b36b-13c6d15c7f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07e9d-cbb2-4747-b3f3-d38bbb152a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b5387-b566-497a-b36b-13c6d15c7f4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6A3789-3A41-4894-BD19-A37F13825934}">
  <ds:schemaRefs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2bb5387-b566-497a-b36b-13c6d15c7f44"/>
    <ds:schemaRef ds:uri="5c907e9d-cbb2-4747-b3f3-d38bbb152a7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E102A5-1525-4649-9F01-92F31C81B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07e9d-cbb2-4747-b3f3-d38bbb152a7e"/>
    <ds:schemaRef ds:uri="32bb5387-b566-497a-b36b-13c6d15c7f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E6A748-8BC7-4921-9721-2A263BB760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3898</Words>
  <Application>Microsoft Office PowerPoint</Application>
  <PresentationFormat>Widescreen</PresentationFormat>
  <Paragraphs>434</Paragraphs>
  <Slides>61</Slides>
  <Notes>0</Notes>
  <HiddenSlides>23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georgia</vt:lpstr>
      <vt:lpstr>Gill Sans MT</vt:lpstr>
      <vt:lpstr>Segoe UI</vt:lpstr>
      <vt:lpstr>Times New Roman</vt:lpstr>
      <vt:lpstr>Gallery</vt:lpstr>
      <vt:lpstr>          Roghanna Ábhar Subject Choice for Senior Cycle</vt:lpstr>
      <vt:lpstr>Clár / agenda</vt:lpstr>
      <vt:lpstr>Máithreánach / Matriculation </vt:lpstr>
      <vt:lpstr>Riachtanais Mháithreánacha / Matriculation requirements </vt:lpstr>
      <vt:lpstr>Riachtanais Mháithreánacha / Matriculation requirements</vt:lpstr>
      <vt:lpstr>Riachtanais Mháithreánacha / Matriculation requirements</vt:lpstr>
      <vt:lpstr>Riachtanais Mháithreánacha / Matriculation requirements</vt:lpstr>
      <vt:lpstr>Ábhar don ardteist Leaving cert subjects</vt:lpstr>
      <vt:lpstr>Córas na bpointí / The points system</vt:lpstr>
      <vt:lpstr>PowerPoint Presentation</vt:lpstr>
      <vt:lpstr>Páirt 3 / Part 3: </vt:lpstr>
      <vt:lpstr>Ná h-Ábhair roghnach / the Subject options</vt:lpstr>
      <vt:lpstr>Ag roghnú ábhair / Choosing subjects</vt:lpstr>
      <vt:lpstr>Eolas ar fáil / information available</vt:lpstr>
      <vt:lpstr>www.qualifax.ie </vt:lpstr>
      <vt:lpstr>Gairm-bheatha &amp; na h-ábhair / Careers &amp; Options: Careers Portal.ie</vt:lpstr>
      <vt:lpstr>Ról na dtuistí / Parental role</vt:lpstr>
      <vt:lpstr>Coiméad do roghanna oscailte / keep your options open</vt:lpstr>
      <vt:lpstr>Coiméad do roghanna oscailte / keep your options open</vt:lpstr>
      <vt:lpstr>Coinnigh do roghanna oscailte / keep your options open</vt:lpstr>
      <vt:lpstr>a.t.g.o / l.c.v.p</vt:lpstr>
      <vt:lpstr>Chun A.T.G a dhéanamh, tá na hábhair seo uait / Subject requirements to do l.c.v.p</vt:lpstr>
      <vt:lpstr>Conas a dhéantar measúnú at ATG / How is it examined? </vt:lpstr>
      <vt:lpstr>ATG / LCVP</vt:lpstr>
      <vt:lpstr>A.T.g / l.C.V.P</vt:lpstr>
      <vt:lpstr>A.T.G / L.C.V.P</vt:lpstr>
      <vt:lpstr>Cúrsa 2 Bhliain / 2 Year Course</vt:lpstr>
      <vt:lpstr>Na Roghanna / the  options (Based on demand)</vt:lpstr>
      <vt:lpstr> Teangacha Iasachta / Modern foreign language</vt:lpstr>
      <vt:lpstr>Ábhair Eolaíochta / Science subjects</vt:lpstr>
      <vt:lpstr>Ceimic / Chemistry</vt:lpstr>
      <vt:lpstr>Bitheolaíocht / Biology</vt:lpstr>
      <vt:lpstr>Fisic / Physics</vt:lpstr>
      <vt:lpstr>Ábhar nua: Eolaíocht talamhaíochta / Agricultural science</vt:lpstr>
      <vt:lpstr>Ábhair Practiciúla </vt:lpstr>
      <vt:lpstr>Foirgníocht / Construction studies</vt:lpstr>
      <vt:lpstr>Gnó, Eacnamaíocht, Cúntasaíocht / Business grouping</vt:lpstr>
      <vt:lpstr>Stair &amp; Tíreolaíocht / History and geography</vt:lpstr>
      <vt:lpstr>Eacnamaíocht Bhaile / Home economics</vt:lpstr>
      <vt:lpstr>Na h-Ábhair cruthaitheacha / Creative Subjects</vt:lpstr>
      <vt:lpstr>a.t.g / l.c.v.p</vt:lpstr>
      <vt:lpstr>Cad atá le déanamh agat / What you have to do </vt:lpstr>
      <vt:lpstr>PowerPoint Presentation</vt:lpstr>
      <vt:lpstr>Ábhar machnaimh / considerations to think about</vt:lpstr>
      <vt:lpstr>Slán &amp; go raibh maith agaibh</vt:lpstr>
      <vt:lpstr>Choosing a Modern foreign language </vt:lpstr>
      <vt:lpstr>Think about your top 5…</vt:lpstr>
      <vt:lpstr>Options Science</vt:lpstr>
      <vt:lpstr>physchem</vt:lpstr>
      <vt:lpstr>Computer Science – New subject</vt:lpstr>
      <vt:lpstr>Applied maths</vt:lpstr>
      <vt:lpstr>Options Practical Subjects</vt:lpstr>
      <vt:lpstr>Engineering</vt:lpstr>
      <vt:lpstr>Options Artistic and Creative</vt:lpstr>
      <vt:lpstr>Ceol / music</vt:lpstr>
      <vt:lpstr>options Social</vt:lpstr>
      <vt:lpstr>Politics and society</vt:lpstr>
      <vt:lpstr>Physical Education – new subject</vt:lpstr>
      <vt:lpstr>Religious education</vt:lpstr>
      <vt:lpstr>Options Business</vt:lpstr>
      <vt:lpstr>LCVP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on Subject AND Programme choice</dc:title>
  <dc:creator>Ms C Joyce</dc:creator>
  <cp:lastModifiedBy>Eoghan Ó Ceallaigh</cp:lastModifiedBy>
  <cp:revision>84</cp:revision>
  <dcterms:created xsi:type="dcterms:W3CDTF">2020-03-18T12:42:02Z</dcterms:created>
  <dcterms:modified xsi:type="dcterms:W3CDTF">2021-03-11T17:32:19Z</dcterms:modified>
</cp:coreProperties>
</file>